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21599525" cy="2880042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67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385723"/>
    <a:srgbClr val="2A421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7" d="100"/>
          <a:sy n="17" d="100"/>
        </p:scale>
        <p:origin x="2466" y="102"/>
      </p:cViewPr>
      <p:guideLst>
        <p:guide orient="horz" pos="9071"/>
        <p:guide pos="67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4713405"/>
            <a:ext cx="18359596" cy="10026815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5126892"/>
            <a:ext cx="16199644" cy="6953434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31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69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533356"/>
            <a:ext cx="4657398" cy="2440702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533356"/>
            <a:ext cx="13702199" cy="244070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5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8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7180114"/>
            <a:ext cx="18629590" cy="11980175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19273626"/>
            <a:ext cx="18629590" cy="6300091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59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7666780"/>
            <a:ext cx="9179798" cy="1827360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7666780"/>
            <a:ext cx="9179798" cy="1827360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91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533362"/>
            <a:ext cx="18629590" cy="556675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060106"/>
            <a:ext cx="9137610" cy="3460049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0520155"/>
            <a:ext cx="9137610" cy="154735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060106"/>
            <a:ext cx="9182611" cy="3460049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0520155"/>
            <a:ext cx="9182611" cy="154735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66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24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51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920028"/>
            <a:ext cx="6966409" cy="672009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146734"/>
            <a:ext cx="10934760" cy="20466969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640127"/>
            <a:ext cx="6966409" cy="1600690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25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920028"/>
            <a:ext cx="6966409" cy="672009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146734"/>
            <a:ext cx="10934760" cy="20466969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640127"/>
            <a:ext cx="6966409" cy="1600690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91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533362"/>
            <a:ext cx="18629590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7666780"/>
            <a:ext cx="18629590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26693734"/>
            <a:ext cx="485989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FC97A-7C94-4276-BAED-2595B7A4FA27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26693734"/>
            <a:ext cx="7289840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26693734"/>
            <a:ext cx="485989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77199-7268-40CF-AA1E-24D452EF7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01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Группа 63">
            <a:extLst>
              <a:ext uri="{FF2B5EF4-FFF2-40B4-BE49-F238E27FC236}">
                <a16:creationId xmlns:a16="http://schemas.microsoft.com/office/drawing/2014/main" id="{B9CD0A17-45A8-1418-99E9-86DD202B93CC}"/>
              </a:ext>
            </a:extLst>
          </p:cNvPr>
          <p:cNvGrpSpPr/>
          <p:nvPr/>
        </p:nvGrpSpPr>
        <p:grpSpPr>
          <a:xfrm>
            <a:off x="663575" y="311161"/>
            <a:ext cx="20312428" cy="28085694"/>
            <a:chOff x="663575" y="311161"/>
            <a:chExt cx="20312428" cy="28085694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521A433B-3716-CCD4-6A9A-479528155EBA}"/>
                </a:ext>
              </a:extLst>
            </p:cNvPr>
            <p:cNvSpPr txBox="1"/>
            <p:nvPr/>
          </p:nvSpPr>
          <p:spPr>
            <a:xfrm>
              <a:off x="931497" y="4382395"/>
              <a:ext cx="10954026" cy="27392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Программный комплекс «Персона»:</a:t>
              </a:r>
            </a:p>
            <a:p>
              <a:pPr lvl="0" algn="l">
                <a:buSzPts val="1100"/>
              </a:pPr>
              <a:endPara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lvl="0" algn="l">
                <a:buSzPts val="1100"/>
              </a:pP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цветовой тест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Люшера</a:t>
              </a:r>
              <a:endPara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lvl="0" algn="l">
                <a:buSzPts val="1100"/>
              </a:pP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marL="457200"/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личностный опросник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Кэттелла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</a:p>
            <a:p>
              <a:pPr marL="457200"/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(взрослый, подростковый, детский) 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B00BCF6-3287-548D-18BE-EB88D7FE773D}"/>
                </a:ext>
              </a:extLst>
            </p:cNvPr>
            <p:cNvSpPr txBox="1"/>
            <p:nvPr/>
          </p:nvSpPr>
          <p:spPr>
            <a:xfrm>
              <a:off x="723900" y="311161"/>
              <a:ext cx="20212050" cy="17235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СФЕРА КОНЦЕНТРАЦИИ ПРОБЛЕМ:</a:t>
              </a:r>
              <a: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7200" b="1" dirty="0">
                  <a:solidFill>
                    <a:srgbClr val="203864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«КОММУНИКАЦИИ»</a:t>
              </a:r>
              <a:endPara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02FEDFD4-C30C-C453-6413-AAACD42B11AA}"/>
                </a:ext>
              </a:extLst>
            </p:cNvPr>
            <p:cNvGrpSpPr/>
            <p:nvPr/>
          </p:nvGrpSpPr>
          <p:grpSpPr>
            <a:xfrm>
              <a:off x="760412" y="3502199"/>
              <a:ext cx="5945188" cy="784830"/>
              <a:chOff x="304800" y="1466443"/>
              <a:chExt cx="3530600" cy="784830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4904EF1-7429-5125-D941-A8F9587D8EE5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3429000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20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ДИАГНОСТИКА:</a:t>
                </a:r>
                <a:endParaRPr lang="ru-RU" sz="4500" dirty="0"/>
              </a:p>
            </p:txBody>
          </p:sp>
          <p:cxnSp>
            <p:nvCxnSpPr>
              <p:cNvPr id="12" name="Прямая соединительная линия 11">
                <a:extLst>
                  <a:ext uri="{FF2B5EF4-FFF2-40B4-BE49-F238E27FC236}">
                    <a16:creationId xmlns:a16="http://schemas.microsoft.com/office/drawing/2014/main" id="{CEF37AB7-1B5C-99B6-0B16-2D532F6177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chemeClr val="accent1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Звезда: 7 точек 21">
              <a:extLst>
                <a:ext uri="{FF2B5EF4-FFF2-40B4-BE49-F238E27FC236}">
                  <a16:creationId xmlns:a16="http://schemas.microsoft.com/office/drawing/2014/main" id="{6B39F2B2-85D7-F176-4263-158C2BBFEBA8}"/>
                </a:ext>
              </a:extLst>
            </p:cNvPr>
            <p:cNvSpPr/>
            <p:nvPr/>
          </p:nvSpPr>
          <p:spPr>
            <a:xfrm>
              <a:off x="860620" y="6220900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61AAC18F-F123-6C19-4685-2BBF9F470DA5}"/>
                </a:ext>
              </a:extLst>
            </p:cNvPr>
            <p:cNvGrpSpPr/>
            <p:nvPr/>
          </p:nvGrpSpPr>
          <p:grpSpPr>
            <a:xfrm>
              <a:off x="741362" y="7762123"/>
              <a:ext cx="12269788" cy="784830"/>
              <a:chOff x="304800" y="1466443"/>
              <a:chExt cx="7286517" cy="784830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DB7B053-FF40-B957-8AA6-AD129E093D55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ПРОЕКТЫ/ ПРАКТИКИ:</a:t>
                </a:r>
                <a:endParaRPr lang="ru-RU" sz="45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25" name="Прямая соединительная линия 24">
                <a:extLst>
                  <a:ext uri="{FF2B5EF4-FFF2-40B4-BE49-F238E27FC236}">
                    <a16:creationId xmlns:a16="http://schemas.microsoft.com/office/drawing/2014/main" id="{B0C13E80-CE71-7961-87DA-BAFBB87365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385723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E7E80DE7-C06A-962C-6396-9D3DDD118E5F}"/>
                </a:ext>
              </a:extLst>
            </p:cNvPr>
            <p:cNvCxnSpPr/>
            <p:nvPr/>
          </p:nvCxnSpPr>
          <p:spPr>
            <a:xfrm>
              <a:off x="762000" y="733923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A8889E5A-B76F-C3D2-D908-FDD5C00B7AE5}"/>
                </a:ext>
              </a:extLst>
            </p:cNvPr>
            <p:cNvGrpSpPr/>
            <p:nvPr/>
          </p:nvGrpSpPr>
          <p:grpSpPr>
            <a:xfrm>
              <a:off x="895350" y="8668377"/>
              <a:ext cx="9839622" cy="19728478"/>
              <a:chOff x="960140" y="9142620"/>
              <a:chExt cx="9839622" cy="19728478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7E06A04-FF01-F851-4DDA-EA512E645CBC}"/>
                  </a:ext>
                </a:extLst>
              </p:cNvPr>
              <p:cNvSpPr txBox="1"/>
              <p:nvPr/>
            </p:nvSpPr>
            <p:spPr>
              <a:xfrm>
                <a:off x="1466850" y="9142620"/>
                <a:ext cx="9332912" cy="197284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buSzPts val="1200"/>
                </a:pP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Марафон семейных ценностей «</a:t>
                </a:r>
                <a:r>
                  <a:rPr lang="ru-RU" sz="32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СемьяПроВсё</a:t>
                </a: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»</a:t>
                </a:r>
                <a:endPara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Контактное лицо: </a:t>
                </a:r>
                <a:r>
                  <a:rPr lang="ru-RU" sz="32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Кукарских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М.А.</a:t>
                </a:r>
                <a:endPara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endPara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«Открытое моделируемое пространство для самореализации семей с низким уровнем доходов </a:t>
                </a:r>
                <a:b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«Арт-</a:t>
                </a:r>
                <a:r>
                  <a:rPr lang="ru-RU" sz="32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рум</a:t>
                </a: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»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>
                  <a:buSzPts val="1200"/>
                </a:pP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Контактное лицо: Шатрова С.И. </a:t>
                </a:r>
                <a:endPara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endParaRPr lang="ru-RU" sz="28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Программа коммуникативной группы </a:t>
                </a:r>
                <a:b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«Студия позитивных трансформаций» </a:t>
                </a:r>
              </a:p>
              <a:p>
                <a:pPr lvl="0">
                  <a:buSzPts val="1200"/>
                </a:pP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Контактное лицо: Зверева Е.А.</a:t>
                </a:r>
                <a:endPara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endParaRPr lang="ru-RU" sz="2800" b="1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Программы предоставления социальных услуг в форме полустационарного обслуживания «Правильный путь» 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(10 дней), </a:t>
                </a:r>
                <a:br>
                  <a:rPr lang="ru-RU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«Территория выбора» 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(18 дней)</a:t>
                </a:r>
              </a:p>
              <a:p>
                <a:pPr lvl="0">
                  <a:buSzPts val="1200"/>
                </a:pP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Контактное лицо: Медведева О.И.</a:t>
                </a:r>
                <a:endPara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endPara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«Арт-Лофт: открытая моделируемая площадка для самореализации подростков»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>
                  <a:buSzPts val="1200"/>
                </a:pP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Контактное лицо: </a:t>
                </a:r>
                <a:r>
                  <a:rPr lang="ru-RU" sz="32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Кукарских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М.А</a:t>
                </a:r>
                <a:r>
                  <a:rPr lang="ru-RU" sz="32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>
                  <a:buSzPts val="1200"/>
                </a:pPr>
                <a:endParaRPr lang="ru-RU" sz="2800" b="1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r>
                  <a:rPr lang="ru-RU" sz="32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Курс занятий по финансовой грамотности для подростков из семей с низким уровнем доходов</a:t>
                </a:r>
                <a:endParaRPr lang="ru-RU" sz="32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Контактное лицо</a:t>
                </a:r>
                <a:r>
                  <a:rPr lang="ru-RU" sz="32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Пискун Д.И.</a:t>
                </a:r>
                <a:endParaRPr lang="ru-RU" sz="32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endParaRPr lang="ru-RU" sz="2800" b="1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Коллективный офис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(обучение и совместное общение малоимущих родителей, в том числе заключивших социальный контракт)</a:t>
                </a:r>
              </a:p>
              <a:p>
                <a:pPr lvl="0">
                  <a:buSzPts val="1200"/>
                </a:pP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Контактное лицо: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Шатрова С.И.</a:t>
                </a:r>
                <a:endPara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buSzPts val="1200"/>
                </a:pPr>
                <a:endPara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Социально-педагогические услуги </a:t>
                </a:r>
              </a:p>
              <a:p>
                <a:r>
                  <a:rPr lang="ru-RU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(курсы развивающих занятий)</a:t>
                </a:r>
              </a:p>
              <a:p>
                <a:r>
                  <a:rPr lang="ru-RU" sz="3200" i="1" dirty="0">
                    <a:latin typeface="Times New Roman" panose="02020603050405020304" pitchFamily="18" charset="0"/>
                  </a:rPr>
                  <a:t>Контактное лицо: Шатрова С.И., Зверева Е.А.</a:t>
                </a:r>
              </a:p>
              <a:p>
                <a:endParaRPr lang="ru-RU" sz="2800" i="1" dirty="0">
                  <a:latin typeface="Times New Roman" panose="02020603050405020304" pitchFamily="18" charset="0"/>
                </a:endParaRPr>
              </a:p>
              <a:p>
                <a:r>
                  <a:rPr lang="ru-RU" sz="32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Проект «Я рядом»</a:t>
                </a:r>
                <a:r>
                  <a:rPr lang="ru-RU" sz="32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ru-RU" sz="3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(д</a:t>
                </a:r>
                <a:r>
                  <a:rPr lang="ru-RU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ети, оставшиеся без попечения родителей)</a:t>
                </a:r>
                <a:endPara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ru-RU" sz="32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Контактное лицо: Т</a:t>
                </a:r>
                <a:r>
                  <a:rPr lang="ru-RU" sz="32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араканова Ю.Ю.</a:t>
                </a:r>
                <a:endPara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sz="3200" b="1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ru-RU" sz="32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Семейный фестиваль «На газоне»</a:t>
                </a:r>
              </a:p>
              <a:p>
                <a:r>
                  <a:rPr lang="ru-RU" sz="32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Контактное лицо: Федотова Т.А.</a:t>
                </a:r>
                <a:endParaRPr lang="ru-RU" sz="3200" i="1" dirty="0"/>
              </a:p>
            </p:txBody>
          </p:sp>
          <p:sp>
            <p:nvSpPr>
              <p:cNvPr id="32" name="Звезда: 7 точек 31">
                <a:extLst>
                  <a:ext uri="{FF2B5EF4-FFF2-40B4-BE49-F238E27FC236}">
                    <a16:creationId xmlns:a16="http://schemas.microsoft.com/office/drawing/2014/main" id="{F8459057-ABAA-97D3-ECC8-4BC7A1E47869}"/>
                  </a:ext>
                </a:extLst>
              </p:cNvPr>
              <p:cNvSpPr/>
              <p:nvPr/>
            </p:nvSpPr>
            <p:spPr>
              <a:xfrm>
                <a:off x="1002146" y="9279723"/>
                <a:ext cx="377646" cy="377646"/>
              </a:xfrm>
              <a:prstGeom prst="star7">
                <a:avLst/>
              </a:prstGeom>
              <a:solidFill>
                <a:srgbClr val="385723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5" name="Звезда: 7 точек 34">
                <a:extLst>
                  <a:ext uri="{FF2B5EF4-FFF2-40B4-BE49-F238E27FC236}">
                    <a16:creationId xmlns:a16="http://schemas.microsoft.com/office/drawing/2014/main" id="{F18455CC-2DCD-327E-1A94-4931D5407DB2}"/>
                  </a:ext>
                </a:extLst>
              </p:cNvPr>
              <p:cNvSpPr/>
              <p:nvPr/>
            </p:nvSpPr>
            <p:spPr>
              <a:xfrm>
                <a:off x="981143" y="10652714"/>
                <a:ext cx="377646" cy="377646"/>
              </a:xfrm>
              <a:prstGeom prst="star7">
                <a:avLst/>
              </a:prstGeom>
              <a:solidFill>
                <a:srgbClr val="385723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6" name="Звезда: 7 точек 35">
                <a:extLst>
                  <a:ext uri="{FF2B5EF4-FFF2-40B4-BE49-F238E27FC236}">
                    <a16:creationId xmlns:a16="http://schemas.microsoft.com/office/drawing/2014/main" id="{13BD7D16-43A0-C459-72AC-3A54F77C23B9}"/>
                  </a:ext>
                </a:extLst>
              </p:cNvPr>
              <p:cNvSpPr/>
              <p:nvPr/>
            </p:nvSpPr>
            <p:spPr>
              <a:xfrm>
                <a:off x="960140" y="13034245"/>
                <a:ext cx="377646" cy="377646"/>
              </a:xfrm>
              <a:prstGeom prst="star7">
                <a:avLst/>
              </a:prstGeom>
              <a:solidFill>
                <a:srgbClr val="385723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7" name="Звезда: 7 точек 36">
                <a:extLst>
                  <a:ext uri="{FF2B5EF4-FFF2-40B4-BE49-F238E27FC236}">
                    <a16:creationId xmlns:a16="http://schemas.microsoft.com/office/drawing/2014/main" id="{BEE56E6A-67F6-1C48-A104-D5921EE6D4C7}"/>
                  </a:ext>
                </a:extLst>
              </p:cNvPr>
              <p:cNvSpPr/>
              <p:nvPr/>
            </p:nvSpPr>
            <p:spPr>
              <a:xfrm>
                <a:off x="1024672" y="14995848"/>
                <a:ext cx="377646" cy="377646"/>
              </a:xfrm>
              <a:prstGeom prst="star7">
                <a:avLst/>
              </a:prstGeom>
              <a:solidFill>
                <a:srgbClr val="385723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8" name="Звезда: 7 точек 37">
                <a:extLst>
                  <a:ext uri="{FF2B5EF4-FFF2-40B4-BE49-F238E27FC236}">
                    <a16:creationId xmlns:a16="http://schemas.microsoft.com/office/drawing/2014/main" id="{0AEF7EFD-91FB-0EFF-BEA8-F1570324A217}"/>
                  </a:ext>
                </a:extLst>
              </p:cNvPr>
              <p:cNvSpPr/>
              <p:nvPr/>
            </p:nvSpPr>
            <p:spPr>
              <a:xfrm>
                <a:off x="1024672" y="17816529"/>
                <a:ext cx="377646" cy="377646"/>
              </a:xfrm>
              <a:prstGeom prst="star7">
                <a:avLst/>
              </a:prstGeom>
              <a:solidFill>
                <a:srgbClr val="385723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9" name="Звезда: 7 точек 38">
                <a:extLst>
                  <a:ext uri="{FF2B5EF4-FFF2-40B4-BE49-F238E27FC236}">
                    <a16:creationId xmlns:a16="http://schemas.microsoft.com/office/drawing/2014/main" id="{8902E268-081A-44AC-B30E-1EEBB96A5E83}"/>
                  </a:ext>
                </a:extLst>
              </p:cNvPr>
              <p:cNvSpPr/>
              <p:nvPr/>
            </p:nvSpPr>
            <p:spPr>
              <a:xfrm>
                <a:off x="1024672" y="19707371"/>
                <a:ext cx="377646" cy="377646"/>
              </a:xfrm>
              <a:prstGeom prst="star7">
                <a:avLst/>
              </a:prstGeom>
              <a:solidFill>
                <a:srgbClr val="385723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0" name="Звезда: 7 точек 39">
                <a:extLst>
                  <a:ext uri="{FF2B5EF4-FFF2-40B4-BE49-F238E27FC236}">
                    <a16:creationId xmlns:a16="http://schemas.microsoft.com/office/drawing/2014/main" id="{9513D4AD-B712-5DBA-D4CF-000DA8D305A4}"/>
                  </a:ext>
                </a:extLst>
              </p:cNvPr>
              <p:cNvSpPr/>
              <p:nvPr/>
            </p:nvSpPr>
            <p:spPr>
              <a:xfrm>
                <a:off x="1002146" y="21585180"/>
                <a:ext cx="377646" cy="377646"/>
              </a:xfrm>
              <a:prstGeom prst="star7">
                <a:avLst/>
              </a:prstGeom>
              <a:solidFill>
                <a:srgbClr val="385723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3" name="Звезда: 7 точек 42">
              <a:extLst>
                <a:ext uri="{FF2B5EF4-FFF2-40B4-BE49-F238E27FC236}">
                  <a16:creationId xmlns:a16="http://schemas.microsoft.com/office/drawing/2014/main" id="{7447DBE9-D195-6693-0E76-B5A1C6B22B69}"/>
                </a:ext>
              </a:extLst>
            </p:cNvPr>
            <p:cNvSpPr/>
            <p:nvPr/>
          </p:nvSpPr>
          <p:spPr>
            <a:xfrm>
              <a:off x="960140" y="23467317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Звезда: 7 точек 45">
              <a:extLst>
                <a:ext uri="{FF2B5EF4-FFF2-40B4-BE49-F238E27FC236}">
                  <a16:creationId xmlns:a16="http://schemas.microsoft.com/office/drawing/2014/main" id="{4DF91D6E-5E7E-EE46-3EE2-E801FAAAD80D}"/>
                </a:ext>
              </a:extLst>
            </p:cNvPr>
            <p:cNvSpPr/>
            <p:nvPr/>
          </p:nvSpPr>
          <p:spPr>
            <a:xfrm>
              <a:off x="937908" y="25357818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Звезда: 7 точек 46">
              <a:extLst>
                <a:ext uri="{FF2B5EF4-FFF2-40B4-BE49-F238E27FC236}">
                  <a16:creationId xmlns:a16="http://schemas.microsoft.com/office/drawing/2014/main" id="{7BE454DE-1F40-3EB8-2FD1-D7B0F6AA0D0E}"/>
                </a:ext>
              </a:extLst>
            </p:cNvPr>
            <p:cNvSpPr/>
            <p:nvPr/>
          </p:nvSpPr>
          <p:spPr>
            <a:xfrm>
              <a:off x="937356" y="27278284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09613D40-ADEB-B948-46B9-0FC98492D8AC}"/>
                </a:ext>
              </a:extLst>
            </p:cNvPr>
            <p:cNvCxnSpPr/>
            <p:nvPr/>
          </p:nvCxnSpPr>
          <p:spPr>
            <a:xfrm>
              <a:off x="763953" y="995008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>
              <a:extLst>
                <a:ext uri="{FF2B5EF4-FFF2-40B4-BE49-F238E27FC236}">
                  <a16:creationId xmlns:a16="http://schemas.microsoft.com/office/drawing/2014/main" id="{A7C60EF9-3372-4DC0-6FF2-224E1853F877}"/>
                </a:ext>
              </a:extLst>
            </p:cNvPr>
            <p:cNvCxnSpPr/>
            <p:nvPr/>
          </p:nvCxnSpPr>
          <p:spPr>
            <a:xfrm>
              <a:off x="762000" y="1233133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>
              <a:extLst>
                <a:ext uri="{FF2B5EF4-FFF2-40B4-BE49-F238E27FC236}">
                  <a16:creationId xmlns:a16="http://schemas.microsoft.com/office/drawing/2014/main" id="{6D04BD97-B575-14B1-F111-3256A56F5582}"/>
                </a:ext>
              </a:extLst>
            </p:cNvPr>
            <p:cNvCxnSpPr/>
            <p:nvPr/>
          </p:nvCxnSpPr>
          <p:spPr>
            <a:xfrm>
              <a:off x="762000" y="1422675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>
              <a:extLst>
                <a:ext uri="{FF2B5EF4-FFF2-40B4-BE49-F238E27FC236}">
                  <a16:creationId xmlns:a16="http://schemas.microsoft.com/office/drawing/2014/main" id="{71C9388E-60CF-C78D-178D-A4189FA297C2}"/>
                </a:ext>
              </a:extLst>
            </p:cNvPr>
            <p:cNvCxnSpPr/>
            <p:nvPr/>
          </p:nvCxnSpPr>
          <p:spPr>
            <a:xfrm>
              <a:off x="762000" y="1695591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>
              <a:extLst>
                <a:ext uri="{FF2B5EF4-FFF2-40B4-BE49-F238E27FC236}">
                  <a16:creationId xmlns:a16="http://schemas.microsoft.com/office/drawing/2014/main" id="{7BE51F8E-6EA6-10F8-2A54-A78A45E23627}"/>
                </a:ext>
              </a:extLst>
            </p:cNvPr>
            <p:cNvCxnSpPr/>
            <p:nvPr/>
          </p:nvCxnSpPr>
          <p:spPr>
            <a:xfrm>
              <a:off x="723900" y="1899624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>
              <a:extLst>
                <a:ext uri="{FF2B5EF4-FFF2-40B4-BE49-F238E27FC236}">
                  <a16:creationId xmlns:a16="http://schemas.microsoft.com/office/drawing/2014/main" id="{B6EBDE0B-69E8-A607-1423-B67B81170A60}"/>
                </a:ext>
              </a:extLst>
            </p:cNvPr>
            <p:cNvCxnSpPr/>
            <p:nvPr/>
          </p:nvCxnSpPr>
          <p:spPr>
            <a:xfrm>
              <a:off x="742950" y="2093433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>
              <a:extLst>
                <a:ext uri="{FF2B5EF4-FFF2-40B4-BE49-F238E27FC236}">
                  <a16:creationId xmlns:a16="http://schemas.microsoft.com/office/drawing/2014/main" id="{5419932E-D666-7A01-3528-DFFABF7D1527}"/>
                </a:ext>
              </a:extLst>
            </p:cNvPr>
            <p:cNvCxnSpPr/>
            <p:nvPr/>
          </p:nvCxnSpPr>
          <p:spPr>
            <a:xfrm>
              <a:off x="723900" y="23240099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>
              <a:extLst>
                <a:ext uri="{FF2B5EF4-FFF2-40B4-BE49-F238E27FC236}">
                  <a16:creationId xmlns:a16="http://schemas.microsoft.com/office/drawing/2014/main" id="{6CB0917D-E480-33E2-2EEA-12401D957A74}"/>
                </a:ext>
              </a:extLst>
            </p:cNvPr>
            <p:cNvCxnSpPr/>
            <p:nvPr/>
          </p:nvCxnSpPr>
          <p:spPr>
            <a:xfrm>
              <a:off x="762000" y="2511129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1419D9A8-B780-E995-E0B4-C9A0D58F518D}"/>
                </a:ext>
              </a:extLst>
            </p:cNvPr>
            <p:cNvCxnSpPr/>
            <p:nvPr/>
          </p:nvCxnSpPr>
          <p:spPr>
            <a:xfrm>
              <a:off x="762000" y="2701801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Звезда: 7 точек 60">
              <a:extLst>
                <a:ext uri="{FF2B5EF4-FFF2-40B4-BE49-F238E27FC236}">
                  <a16:creationId xmlns:a16="http://schemas.microsoft.com/office/drawing/2014/main" id="{19B4EA1C-225F-5784-F0C6-915CA18C64CD}"/>
                </a:ext>
              </a:extLst>
            </p:cNvPr>
            <p:cNvSpPr/>
            <p:nvPr/>
          </p:nvSpPr>
          <p:spPr>
            <a:xfrm>
              <a:off x="860620" y="5094431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A56C7F7-3521-63C6-58D9-3072F4247151}"/>
                </a:ext>
              </a:extLst>
            </p:cNvPr>
            <p:cNvSpPr txBox="1"/>
            <p:nvPr/>
          </p:nvSpPr>
          <p:spPr>
            <a:xfrm>
              <a:off x="663575" y="1591719"/>
              <a:ext cx="11817184" cy="18158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2800" b="1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Ребенок - ребенок</a:t>
              </a:r>
            </a:p>
            <a:p>
              <a:r>
                <a:rPr lang="ru-RU" sz="2800" b="1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Ребенок - коллектив</a:t>
              </a:r>
            </a:p>
            <a:p>
              <a:r>
                <a:rPr lang="ru-RU" sz="2800" b="1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Ребенок - законный представитель</a:t>
              </a:r>
            </a:p>
            <a:p>
              <a:r>
                <a:rPr lang="ru-RU" sz="2800" b="1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Ребенок - педагог</a:t>
              </a:r>
              <a:endParaRPr lang="ru-RU" sz="28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7552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9E13F263-487F-7481-B22F-084F81D4153A}"/>
              </a:ext>
            </a:extLst>
          </p:cNvPr>
          <p:cNvGrpSpPr/>
          <p:nvPr/>
        </p:nvGrpSpPr>
        <p:grpSpPr>
          <a:xfrm>
            <a:off x="723900" y="215911"/>
            <a:ext cx="20273449" cy="20197105"/>
            <a:chOff x="723900" y="215911"/>
            <a:chExt cx="20273449" cy="2019710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8174B68-117C-D249-8C39-57A798293D5A}"/>
                </a:ext>
              </a:extLst>
            </p:cNvPr>
            <p:cNvSpPr txBox="1"/>
            <p:nvPr/>
          </p:nvSpPr>
          <p:spPr>
            <a:xfrm>
              <a:off x="723900" y="215911"/>
              <a:ext cx="20212050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СФЕРА КОНЦЕНТРАЦИИ ПРОБЛЕМ:</a:t>
              </a:r>
              <a: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6400" b="1" dirty="0">
                  <a:solidFill>
                    <a:srgbClr val="203864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«ПРОБЛЕМЫ САМООЦЕНКИ, САМОПРИНЯТИЯ»</a:t>
              </a:r>
              <a:endParaRPr lang="ru-RU" sz="6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D612BC7-D3CD-D31C-77FB-953093F13832}"/>
                </a:ext>
              </a:extLst>
            </p:cNvPr>
            <p:cNvSpPr txBox="1"/>
            <p:nvPr/>
          </p:nvSpPr>
          <p:spPr>
            <a:xfrm>
              <a:off x="742950" y="1865017"/>
              <a:ext cx="201930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БУЛЛИНГ, ВОВЛЕЧЕНИЕ В ДЕСТРУКТИВНЫЕ ГРУППЫ</a:t>
              </a:r>
            </a:p>
          </p:txBody>
        </p:sp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id="{ACDD22B2-CE8F-15E2-0B50-2E60FC6C59E9}"/>
                </a:ext>
              </a:extLst>
            </p:cNvPr>
            <p:cNvGrpSpPr/>
            <p:nvPr/>
          </p:nvGrpSpPr>
          <p:grpSpPr>
            <a:xfrm>
              <a:off x="764661" y="2498460"/>
              <a:ext cx="12269788" cy="784830"/>
              <a:chOff x="304800" y="1466443"/>
              <a:chExt cx="7286517" cy="784830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86E2119-A71D-CA8C-8888-8275119D44CE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ПРОЕКТЫ/ ПРАКТИКИ:</a:t>
                </a:r>
                <a:endParaRPr lang="ru-RU" sz="45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9" name="Прямая соединительная линия 8">
                <a:extLst>
                  <a:ext uri="{FF2B5EF4-FFF2-40B4-BE49-F238E27FC236}">
                    <a16:creationId xmlns:a16="http://schemas.microsoft.com/office/drawing/2014/main" id="{864B39ED-00FF-AC6E-6852-AA06219F3A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385723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FB79C2B-FA36-96AB-37E6-C6F6DF903347}"/>
                </a:ext>
              </a:extLst>
            </p:cNvPr>
            <p:cNvSpPr txBox="1"/>
            <p:nvPr/>
          </p:nvSpPr>
          <p:spPr>
            <a:xfrm>
              <a:off x="1256953" y="3430012"/>
              <a:ext cx="9564520" cy="107414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Программа коммуникативной группы </a:t>
              </a:r>
              <a:b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«Студия позитивных трансформаций»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Зверева Е.А.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Социально-педагогические услуги </a:t>
              </a:r>
            </a:p>
            <a:p>
              <a:r>
                <a:rPr lang="ru-RU" sz="3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(курсы развивающих занятий)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Шатрова С.И., Зверева Е.А.</a:t>
              </a:r>
            </a:p>
            <a:p>
              <a:endPara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Программы предоставления социальных услуг в форме полустационарного обслуживания «Правильный путь»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(10 дней), </a:t>
              </a: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«Территория выбора»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(18 дней)</a:t>
              </a:r>
            </a:p>
            <a:p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Медведева О.И.</a:t>
              </a:r>
            </a:p>
            <a:p>
              <a:endPara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Проект «Я рядом»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(д</a:t>
              </a:r>
              <a:r>
                <a:rPr lang="ru-RU" sz="3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ети, оставшиеся без попечения родителей)</a:t>
              </a:r>
            </a:p>
            <a:p>
              <a:r>
                <a:rPr lang="ru-RU" sz="32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Т</a:t>
              </a: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араканова Ю.Ю.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r>
                <a:rPr lang="ru-RU" sz="3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Семейный фестиваль «На газоне»</a:t>
              </a:r>
            </a:p>
            <a:p>
              <a:r>
                <a:rPr lang="ru-RU" sz="32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Контактное лицо: Федотова Т.А.</a:t>
              </a:r>
              <a:br>
                <a:rPr lang="ru-RU" sz="3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</a:br>
              <a:endParaRPr lang="ru-RU" sz="3200" dirty="0"/>
            </a:p>
          </p:txBody>
        </p: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C5D9D9FB-8766-32C6-605C-FB82DF19C813}"/>
                </a:ext>
              </a:extLst>
            </p:cNvPr>
            <p:cNvCxnSpPr/>
            <p:nvPr/>
          </p:nvCxnSpPr>
          <p:spPr>
            <a:xfrm>
              <a:off x="764661" y="522784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F03D8C7F-17A6-2ADB-FD12-6831FA715360}"/>
                </a:ext>
              </a:extLst>
            </p:cNvPr>
            <p:cNvCxnSpPr/>
            <p:nvPr/>
          </p:nvCxnSpPr>
          <p:spPr>
            <a:xfrm>
              <a:off x="764661" y="717695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51563C16-51A8-7D5C-3895-F0EA4B9BEF7D}"/>
                </a:ext>
              </a:extLst>
            </p:cNvPr>
            <p:cNvCxnSpPr/>
            <p:nvPr/>
          </p:nvCxnSpPr>
          <p:spPr>
            <a:xfrm>
              <a:off x="764661" y="997074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B5A37000-40B5-EEB0-CE66-AE0946B0E97F}"/>
                </a:ext>
              </a:extLst>
            </p:cNvPr>
            <p:cNvCxnSpPr/>
            <p:nvPr/>
          </p:nvCxnSpPr>
          <p:spPr>
            <a:xfrm>
              <a:off x="785299" y="1204819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91AEBCA5-DACB-6F94-0473-D0E771A97CC0}"/>
                </a:ext>
              </a:extLst>
            </p:cNvPr>
            <p:cNvCxnSpPr/>
            <p:nvPr/>
          </p:nvCxnSpPr>
          <p:spPr>
            <a:xfrm>
              <a:off x="785299" y="1391709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592486E1-0CCC-92E2-6A36-1141794AC8EF}"/>
                </a:ext>
              </a:extLst>
            </p:cNvPr>
            <p:cNvGrpSpPr/>
            <p:nvPr/>
          </p:nvGrpSpPr>
          <p:grpSpPr>
            <a:xfrm>
              <a:off x="783711" y="14117575"/>
              <a:ext cx="12269788" cy="784830"/>
              <a:chOff x="304800" y="1466443"/>
              <a:chExt cx="7286517" cy="784830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9111EB-042C-D1C8-BFC8-983BD7A5CDB2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ОБРАЗОВАТЕЛЬНЫЕ МЕРОПРИЯТИЯ:</a:t>
                </a:r>
                <a:endParaRPr lang="ru-RU" sz="4500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20" name="Прямая соединительная линия 19">
                <a:extLst>
                  <a:ext uri="{FF2B5EF4-FFF2-40B4-BE49-F238E27FC236}">
                    <a16:creationId xmlns:a16="http://schemas.microsoft.com/office/drawing/2014/main" id="{7D27AA06-B4B0-0E95-2C32-6F64ACBE65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7030A0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Звезда: 7 точек 23">
              <a:extLst>
                <a:ext uri="{FF2B5EF4-FFF2-40B4-BE49-F238E27FC236}">
                  <a16:creationId xmlns:a16="http://schemas.microsoft.com/office/drawing/2014/main" id="{C78D9F68-4821-4A8E-1CAC-C58CFD700659}"/>
                </a:ext>
              </a:extLst>
            </p:cNvPr>
            <p:cNvSpPr/>
            <p:nvPr/>
          </p:nvSpPr>
          <p:spPr>
            <a:xfrm>
              <a:off x="742950" y="3555404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Звезда: 7 точек 24">
              <a:extLst>
                <a:ext uri="{FF2B5EF4-FFF2-40B4-BE49-F238E27FC236}">
                  <a16:creationId xmlns:a16="http://schemas.microsoft.com/office/drawing/2014/main" id="{A2BDD5BB-656C-A47E-D7CE-91D63FBF30AB}"/>
                </a:ext>
              </a:extLst>
            </p:cNvPr>
            <p:cNvSpPr/>
            <p:nvPr/>
          </p:nvSpPr>
          <p:spPr>
            <a:xfrm>
              <a:off x="783711" y="5401430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Звезда: 7 точек 25">
              <a:extLst>
                <a:ext uri="{FF2B5EF4-FFF2-40B4-BE49-F238E27FC236}">
                  <a16:creationId xmlns:a16="http://schemas.microsoft.com/office/drawing/2014/main" id="{96EE8E04-3948-07B6-BCCD-C03F7DDC4823}"/>
                </a:ext>
              </a:extLst>
            </p:cNvPr>
            <p:cNvSpPr/>
            <p:nvPr/>
          </p:nvSpPr>
          <p:spPr>
            <a:xfrm>
              <a:off x="742950" y="7374607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Звезда: 7 точек 26">
              <a:extLst>
                <a:ext uri="{FF2B5EF4-FFF2-40B4-BE49-F238E27FC236}">
                  <a16:creationId xmlns:a16="http://schemas.microsoft.com/office/drawing/2014/main" id="{022F29A0-3411-DD64-D2EC-C7FB7889624D}"/>
                </a:ext>
              </a:extLst>
            </p:cNvPr>
            <p:cNvSpPr/>
            <p:nvPr/>
          </p:nvSpPr>
          <p:spPr>
            <a:xfrm>
              <a:off x="765973" y="10187561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Звезда: 7 точек 27">
              <a:extLst>
                <a:ext uri="{FF2B5EF4-FFF2-40B4-BE49-F238E27FC236}">
                  <a16:creationId xmlns:a16="http://schemas.microsoft.com/office/drawing/2014/main" id="{AAB5F887-BA8B-2612-A043-691DEF830A53}"/>
                </a:ext>
              </a:extLst>
            </p:cNvPr>
            <p:cNvSpPr/>
            <p:nvPr/>
          </p:nvSpPr>
          <p:spPr>
            <a:xfrm>
              <a:off x="742950" y="12368986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9" name="Группа 28">
              <a:extLst>
                <a:ext uri="{FF2B5EF4-FFF2-40B4-BE49-F238E27FC236}">
                  <a16:creationId xmlns:a16="http://schemas.microsoft.com/office/drawing/2014/main" id="{9B927795-9C4A-75B6-07AE-018693C38FD2}"/>
                </a:ext>
              </a:extLst>
            </p:cNvPr>
            <p:cNvGrpSpPr/>
            <p:nvPr/>
          </p:nvGrpSpPr>
          <p:grpSpPr>
            <a:xfrm>
              <a:off x="783711" y="19628186"/>
              <a:ext cx="5945188" cy="784830"/>
              <a:chOff x="304800" y="1466443"/>
              <a:chExt cx="3530600" cy="784830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A827BFC-C7F3-32D2-C956-FFFDC0159FD9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3429000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20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ДИАГНОСТИКА:</a:t>
                </a:r>
                <a:endParaRPr lang="ru-RU" sz="4500" dirty="0"/>
              </a:p>
            </p:txBody>
          </p:sp>
          <p:cxnSp>
            <p:nvCxnSpPr>
              <p:cNvPr id="31" name="Прямая соединительная линия 30">
                <a:extLst>
                  <a:ext uri="{FF2B5EF4-FFF2-40B4-BE49-F238E27FC236}">
                    <a16:creationId xmlns:a16="http://schemas.microsoft.com/office/drawing/2014/main" id="{A7C420AF-2284-97E6-F9E8-F6B8BB7A3C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chemeClr val="accent1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E25B56F-93CC-8B28-6966-57892A46D8C7}"/>
                </a:ext>
              </a:extLst>
            </p:cNvPr>
            <p:cNvSpPr txBox="1"/>
            <p:nvPr/>
          </p:nvSpPr>
          <p:spPr>
            <a:xfrm>
              <a:off x="1256953" y="15003337"/>
              <a:ext cx="10804358" cy="40318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Семинар-практикум «Травля в школе (</a:t>
              </a:r>
              <a:r>
                <a:rPr lang="ru-RU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буллинг</a:t>
              </a:r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): предпосылки возникновения, признаки, профилактика. методы работы»</a:t>
              </a:r>
            </a:p>
            <a:p>
              <a:endPara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Семинар-тренинг «Издевательство над детьми в школе. </a:t>
              </a: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как помочь ребенку?» </a:t>
              </a:r>
            </a:p>
            <a:p>
              <a:endPara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02ACB09E-BA55-0BB9-2332-97F1BD7DF606}"/>
                </a:ext>
              </a:extLst>
            </p:cNvPr>
            <p:cNvCxnSpPr/>
            <p:nvPr/>
          </p:nvCxnSpPr>
          <p:spPr>
            <a:xfrm>
              <a:off x="764661" y="1682873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>
              <a:extLst>
                <a:ext uri="{FF2B5EF4-FFF2-40B4-BE49-F238E27FC236}">
                  <a16:creationId xmlns:a16="http://schemas.microsoft.com/office/drawing/2014/main" id="{6A54AF59-E1FF-B486-A782-DD5022BBCA0A}"/>
                </a:ext>
              </a:extLst>
            </p:cNvPr>
            <p:cNvCxnSpPr/>
            <p:nvPr/>
          </p:nvCxnSpPr>
          <p:spPr>
            <a:xfrm>
              <a:off x="764661" y="1903521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37476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4A392A18-02A8-1219-7851-47CFBAF2A132}"/>
              </a:ext>
            </a:extLst>
          </p:cNvPr>
          <p:cNvGrpSpPr/>
          <p:nvPr/>
        </p:nvGrpSpPr>
        <p:grpSpPr>
          <a:xfrm>
            <a:off x="673263" y="215911"/>
            <a:ext cx="20300787" cy="27019552"/>
            <a:chOff x="673263" y="215911"/>
            <a:chExt cx="20300787" cy="2701955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2860B2A-2FF8-A087-5CEF-A0E4BC1C08DF}"/>
                </a:ext>
              </a:extLst>
            </p:cNvPr>
            <p:cNvSpPr txBox="1"/>
            <p:nvPr/>
          </p:nvSpPr>
          <p:spPr>
            <a:xfrm>
              <a:off x="723900" y="215911"/>
              <a:ext cx="20212050" cy="17235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СФЕРА КОНЦЕНТРАЦИИ ПРОБЛЕМ:</a:t>
              </a:r>
              <a: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7200" b="1" dirty="0">
                  <a:solidFill>
                    <a:srgbClr val="203864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«ПРОБЛЕМЫ ЖИЗНЕСТОЙКОСТИ»</a:t>
              </a:r>
              <a:endPara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80165BF-B938-576A-591E-976EC291F0EF}"/>
                </a:ext>
              </a:extLst>
            </p:cNvPr>
            <p:cNvSpPr txBox="1"/>
            <p:nvPr/>
          </p:nvSpPr>
          <p:spPr>
            <a:xfrm>
              <a:off x="742950" y="1993353"/>
              <a:ext cx="201930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РЕБЕНОК С ДЕВИАНТНЫМ ПОВЕДЕНИЕМ</a:t>
              </a:r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13321187-D798-379C-F3B3-C63EF40196CF}"/>
                </a:ext>
              </a:extLst>
            </p:cNvPr>
            <p:cNvGrpSpPr/>
            <p:nvPr/>
          </p:nvGrpSpPr>
          <p:grpSpPr>
            <a:xfrm>
              <a:off x="762000" y="2828429"/>
              <a:ext cx="5945188" cy="784830"/>
              <a:chOff x="304800" y="1466443"/>
              <a:chExt cx="3530600" cy="784830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11E653-E59E-997F-AEF7-36B0B7E9D66B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3429000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20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ДИАГНОСТИКА:</a:t>
                </a:r>
                <a:endParaRPr lang="ru-RU" sz="4500" dirty="0"/>
              </a:p>
            </p:txBody>
          </p:sp>
          <p:cxnSp>
            <p:nvCxnSpPr>
              <p:cNvPr id="8" name="Прямая соединительная линия 7">
                <a:extLst>
                  <a:ext uri="{FF2B5EF4-FFF2-40B4-BE49-F238E27FC236}">
                    <a16:creationId xmlns:a16="http://schemas.microsoft.com/office/drawing/2014/main" id="{EFEE66B3-0616-C0A0-1B1A-3393A14F76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chemeClr val="accent1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829ABBB-07A7-161F-0C20-E240C6DA52CE}"/>
                </a:ext>
              </a:extLst>
            </p:cNvPr>
            <p:cNvSpPr txBox="1"/>
            <p:nvPr/>
          </p:nvSpPr>
          <p:spPr>
            <a:xfrm>
              <a:off x="1235242" y="3875222"/>
              <a:ext cx="9564520" cy="233602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Метод Серийных рисунков и рассказов </a:t>
              </a:r>
              <a:b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(Никольская И.М.)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Рисованный апперцептивный тест РАТ </a:t>
              </a:r>
              <a:b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Л.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Собчик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Метод мотивационной индукции (ММИ) 	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Методика диагностики коммуникативной установки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В.В.Бойко</a:t>
              </a:r>
              <a:endPara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Методика субъективного ощущения одиночества д. Рассела и м. Фергюсона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Программный комплекс «Персона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цветовой тест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Люшера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личностный опросник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Кэттелла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Тест жизнестойкости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Мадди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Методика склонности к отклоняющему поведению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А.Н. Орел </a:t>
              </a:r>
            </a:p>
            <a:p>
              <a:endPara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Тест 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Склонность к Девиантному поведению» </a:t>
              </a:r>
            </a:p>
            <a:p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(Э.В.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Леус,САФУ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им.М.В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Ломоносова;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А.Г.Соловьев,СГМУ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г. Архангельск (подходит для детей от 12)</a:t>
              </a:r>
            </a:p>
            <a:p>
              <a:endPara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Индивидуально-типологический опросник </a:t>
              </a:r>
              <a:b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Собчик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Л.Н. (детский и взрослый)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Модифицированный опросник для идентификации типов акцентуаций характера у подростков Модификация теста А.Е.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Личко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Методика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«Диагностика самочувствия, активности и настроения»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(В.А.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Доскин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b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Н.А. Лаврентьева, В.Б.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Шарай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М.П. Мирошников)</a:t>
              </a:r>
            </a:p>
            <a:p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Опросник «Стиль саморегуляции поведения»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Моросанова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В.И. для детей от 14 лет)</a:t>
              </a:r>
            </a:p>
            <a:p>
              <a:endPara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Диагностика агрессии и враждебности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А.Басса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и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М.Пери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А. Басс, М. Пери</a:t>
              </a:r>
              <a:r>
                <a:rPr lang="ru-RU" sz="3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</a:p>
            <a:p>
              <a:endPara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Адаптация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С. Н.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Ениколопова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Н. П. Цибульского</a:t>
              </a:r>
            </a:p>
            <a:p>
              <a:endPara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Проективная методика «АРТ»</a:t>
              </a:r>
              <a:endParaRPr lang="ru-RU" sz="3200" dirty="0"/>
            </a:p>
          </p:txBody>
        </p: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496A3C07-A0EC-DCCE-E554-E0A4BCFAEB8A}"/>
                </a:ext>
              </a:extLst>
            </p:cNvPr>
            <p:cNvCxnSpPr/>
            <p:nvPr/>
          </p:nvCxnSpPr>
          <p:spPr>
            <a:xfrm>
              <a:off x="742950" y="520562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E78E5F46-553C-8998-334F-C10ADAEC0FED}"/>
                </a:ext>
              </a:extLst>
            </p:cNvPr>
            <p:cNvCxnSpPr/>
            <p:nvPr/>
          </p:nvCxnSpPr>
          <p:spPr>
            <a:xfrm>
              <a:off x="762000" y="6625354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5B082018-C0BF-3AD4-3ABB-DEBC86A91E43}"/>
                </a:ext>
              </a:extLst>
            </p:cNvPr>
            <p:cNvCxnSpPr/>
            <p:nvPr/>
          </p:nvCxnSpPr>
          <p:spPr>
            <a:xfrm>
              <a:off x="762000" y="7579859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762D4F91-2EBF-4675-CCEC-4F9A1A990D8B}"/>
                </a:ext>
              </a:extLst>
            </p:cNvPr>
            <p:cNvCxnSpPr/>
            <p:nvPr/>
          </p:nvCxnSpPr>
          <p:spPr>
            <a:xfrm>
              <a:off x="762000" y="891937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8334E922-A045-707B-1000-BA574035BADD}"/>
                </a:ext>
              </a:extLst>
            </p:cNvPr>
            <p:cNvCxnSpPr/>
            <p:nvPr/>
          </p:nvCxnSpPr>
          <p:spPr>
            <a:xfrm>
              <a:off x="762000" y="1033910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41A99D06-0022-5566-6D45-7249233FFA84}"/>
                </a:ext>
              </a:extLst>
            </p:cNvPr>
            <p:cNvCxnSpPr/>
            <p:nvPr/>
          </p:nvCxnSpPr>
          <p:spPr>
            <a:xfrm>
              <a:off x="723900" y="1224009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76EEEA23-D019-1B38-7EC2-E34141615E58}"/>
                </a:ext>
              </a:extLst>
            </p:cNvPr>
            <p:cNvCxnSpPr/>
            <p:nvPr/>
          </p:nvCxnSpPr>
          <p:spPr>
            <a:xfrm>
              <a:off x="762000" y="1330689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CCB12668-4EC1-B279-D6B7-15B51B5A12BB}"/>
                </a:ext>
              </a:extLst>
            </p:cNvPr>
            <p:cNvCxnSpPr/>
            <p:nvPr/>
          </p:nvCxnSpPr>
          <p:spPr>
            <a:xfrm>
              <a:off x="762000" y="1472661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12E3929F-7F8E-D013-DC49-EBB69527FD71}"/>
                </a:ext>
              </a:extLst>
            </p:cNvPr>
            <p:cNvCxnSpPr/>
            <p:nvPr/>
          </p:nvCxnSpPr>
          <p:spPr>
            <a:xfrm>
              <a:off x="762000" y="1693240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D52C7760-B0EE-7DE8-1C1B-CF8BC303E5D5}"/>
                </a:ext>
              </a:extLst>
            </p:cNvPr>
            <p:cNvCxnSpPr/>
            <p:nvPr/>
          </p:nvCxnSpPr>
          <p:spPr>
            <a:xfrm>
              <a:off x="762000" y="18432343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2DB80471-78F1-F335-CB14-B79C3E933B88}"/>
                </a:ext>
              </a:extLst>
            </p:cNvPr>
            <p:cNvCxnSpPr/>
            <p:nvPr/>
          </p:nvCxnSpPr>
          <p:spPr>
            <a:xfrm>
              <a:off x="762000" y="20381459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B597791B-BDFE-8A04-0432-721D9184F9C2}"/>
                </a:ext>
              </a:extLst>
            </p:cNvPr>
            <p:cNvCxnSpPr/>
            <p:nvPr/>
          </p:nvCxnSpPr>
          <p:spPr>
            <a:xfrm>
              <a:off x="762000" y="2234661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E00EB033-BDEC-36BE-8D5A-99203421E271}"/>
                </a:ext>
              </a:extLst>
            </p:cNvPr>
            <p:cNvCxnSpPr/>
            <p:nvPr/>
          </p:nvCxnSpPr>
          <p:spPr>
            <a:xfrm>
              <a:off x="762000" y="2379842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FF290CD0-B999-5B91-0DA2-2945EEB8300B}"/>
                </a:ext>
              </a:extLst>
            </p:cNvPr>
            <p:cNvCxnSpPr/>
            <p:nvPr/>
          </p:nvCxnSpPr>
          <p:spPr>
            <a:xfrm>
              <a:off x="723900" y="25266279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0EC6BEA1-D415-814E-0B24-6560D136C49F}"/>
                </a:ext>
              </a:extLst>
            </p:cNvPr>
            <p:cNvCxnSpPr/>
            <p:nvPr/>
          </p:nvCxnSpPr>
          <p:spPr>
            <a:xfrm>
              <a:off x="762000" y="2646141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Звезда: 7 точек 29">
              <a:extLst>
                <a:ext uri="{FF2B5EF4-FFF2-40B4-BE49-F238E27FC236}">
                  <a16:creationId xmlns:a16="http://schemas.microsoft.com/office/drawing/2014/main" id="{B50F0ABA-AF2D-5786-7077-EE042A517571}"/>
                </a:ext>
              </a:extLst>
            </p:cNvPr>
            <p:cNvSpPr/>
            <p:nvPr/>
          </p:nvSpPr>
          <p:spPr>
            <a:xfrm>
              <a:off x="689811" y="3976065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Звезда: 7 точек 30">
              <a:extLst>
                <a:ext uri="{FF2B5EF4-FFF2-40B4-BE49-F238E27FC236}">
                  <a16:creationId xmlns:a16="http://schemas.microsoft.com/office/drawing/2014/main" id="{C1F46D4A-740F-503A-0512-2F83C2846D84}"/>
                </a:ext>
              </a:extLst>
            </p:cNvPr>
            <p:cNvSpPr/>
            <p:nvPr/>
          </p:nvSpPr>
          <p:spPr>
            <a:xfrm>
              <a:off x="689810" y="5395790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Звезда: 7 точек 31">
              <a:extLst>
                <a:ext uri="{FF2B5EF4-FFF2-40B4-BE49-F238E27FC236}">
                  <a16:creationId xmlns:a16="http://schemas.microsoft.com/office/drawing/2014/main" id="{8318D525-DEFC-7B8B-FB60-23A4DA380E40}"/>
                </a:ext>
              </a:extLst>
            </p:cNvPr>
            <p:cNvSpPr/>
            <p:nvPr/>
          </p:nvSpPr>
          <p:spPr>
            <a:xfrm>
              <a:off x="678781" y="6753570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Звезда: 7 точек 32">
              <a:extLst>
                <a:ext uri="{FF2B5EF4-FFF2-40B4-BE49-F238E27FC236}">
                  <a16:creationId xmlns:a16="http://schemas.microsoft.com/office/drawing/2014/main" id="{5DB746AD-0856-6155-E2F9-3722EE2A1D7C}"/>
                </a:ext>
              </a:extLst>
            </p:cNvPr>
            <p:cNvSpPr/>
            <p:nvPr/>
          </p:nvSpPr>
          <p:spPr>
            <a:xfrm>
              <a:off x="678781" y="7711808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Звезда: 7 точек 33">
              <a:extLst>
                <a:ext uri="{FF2B5EF4-FFF2-40B4-BE49-F238E27FC236}">
                  <a16:creationId xmlns:a16="http://schemas.microsoft.com/office/drawing/2014/main" id="{51199E70-0BB3-4BEC-401B-BCBD16743582}"/>
                </a:ext>
              </a:extLst>
            </p:cNvPr>
            <p:cNvSpPr/>
            <p:nvPr/>
          </p:nvSpPr>
          <p:spPr>
            <a:xfrm>
              <a:off x="689809" y="9119345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Звезда: 7 точек 34">
              <a:extLst>
                <a:ext uri="{FF2B5EF4-FFF2-40B4-BE49-F238E27FC236}">
                  <a16:creationId xmlns:a16="http://schemas.microsoft.com/office/drawing/2014/main" id="{CFFEB39C-72E7-EDC3-A38E-B36E2A955283}"/>
                </a:ext>
              </a:extLst>
            </p:cNvPr>
            <p:cNvSpPr/>
            <p:nvPr/>
          </p:nvSpPr>
          <p:spPr>
            <a:xfrm>
              <a:off x="684036" y="10503338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Звезда: 7 точек 35">
              <a:extLst>
                <a:ext uri="{FF2B5EF4-FFF2-40B4-BE49-F238E27FC236}">
                  <a16:creationId xmlns:a16="http://schemas.microsoft.com/office/drawing/2014/main" id="{FAEDD0BD-D4C5-C790-4956-25CD70C370C3}"/>
                </a:ext>
              </a:extLst>
            </p:cNvPr>
            <p:cNvSpPr/>
            <p:nvPr/>
          </p:nvSpPr>
          <p:spPr>
            <a:xfrm>
              <a:off x="678780" y="12404326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Звезда: 7 точек 36">
              <a:extLst>
                <a:ext uri="{FF2B5EF4-FFF2-40B4-BE49-F238E27FC236}">
                  <a16:creationId xmlns:a16="http://schemas.microsoft.com/office/drawing/2014/main" id="{E4F43AD7-6545-7E1F-FE15-FC8F954D8DA2}"/>
                </a:ext>
              </a:extLst>
            </p:cNvPr>
            <p:cNvSpPr/>
            <p:nvPr/>
          </p:nvSpPr>
          <p:spPr>
            <a:xfrm>
              <a:off x="673266" y="13471125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Звезда: 7 точек 37">
              <a:extLst>
                <a:ext uri="{FF2B5EF4-FFF2-40B4-BE49-F238E27FC236}">
                  <a16:creationId xmlns:a16="http://schemas.microsoft.com/office/drawing/2014/main" id="{E1037790-AC97-0A6B-A008-ABD864339EEA}"/>
                </a:ext>
              </a:extLst>
            </p:cNvPr>
            <p:cNvSpPr/>
            <p:nvPr/>
          </p:nvSpPr>
          <p:spPr>
            <a:xfrm>
              <a:off x="673265" y="14971061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Звезда: 7 точек 38">
              <a:extLst>
                <a:ext uri="{FF2B5EF4-FFF2-40B4-BE49-F238E27FC236}">
                  <a16:creationId xmlns:a16="http://schemas.microsoft.com/office/drawing/2014/main" id="{FFE302CD-1C92-46D2-490C-21C5F493F7F4}"/>
                </a:ext>
              </a:extLst>
            </p:cNvPr>
            <p:cNvSpPr/>
            <p:nvPr/>
          </p:nvSpPr>
          <p:spPr>
            <a:xfrm>
              <a:off x="673264" y="17164578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Звезда: 7 точек 39">
              <a:extLst>
                <a:ext uri="{FF2B5EF4-FFF2-40B4-BE49-F238E27FC236}">
                  <a16:creationId xmlns:a16="http://schemas.microsoft.com/office/drawing/2014/main" id="{2991B659-D51F-5631-1219-15CFA3083713}"/>
                </a:ext>
              </a:extLst>
            </p:cNvPr>
            <p:cNvSpPr/>
            <p:nvPr/>
          </p:nvSpPr>
          <p:spPr>
            <a:xfrm>
              <a:off x="678781" y="18680315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Звезда: 7 точек 40">
              <a:extLst>
                <a:ext uri="{FF2B5EF4-FFF2-40B4-BE49-F238E27FC236}">
                  <a16:creationId xmlns:a16="http://schemas.microsoft.com/office/drawing/2014/main" id="{85A796F2-0F64-696C-D459-58999CD6CF86}"/>
                </a:ext>
              </a:extLst>
            </p:cNvPr>
            <p:cNvSpPr/>
            <p:nvPr/>
          </p:nvSpPr>
          <p:spPr>
            <a:xfrm>
              <a:off x="673263" y="20597908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Звезда: 7 точек 41">
              <a:extLst>
                <a:ext uri="{FF2B5EF4-FFF2-40B4-BE49-F238E27FC236}">
                  <a16:creationId xmlns:a16="http://schemas.microsoft.com/office/drawing/2014/main" id="{4EAF5F65-D7E9-32E3-D339-B34D97550642}"/>
                </a:ext>
              </a:extLst>
            </p:cNvPr>
            <p:cNvSpPr/>
            <p:nvPr/>
          </p:nvSpPr>
          <p:spPr>
            <a:xfrm>
              <a:off x="684036" y="22563065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Звезда: 7 точек 42">
              <a:extLst>
                <a:ext uri="{FF2B5EF4-FFF2-40B4-BE49-F238E27FC236}">
                  <a16:creationId xmlns:a16="http://schemas.microsoft.com/office/drawing/2014/main" id="{F1BBAD85-C9D0-4259-BE85-3C9BDD8DDE41}"/>
                </a:ext>
              </a:extLst>
            </p:cNvPr>
            <p:cNvSpPr/>
            <p:nvPr/>
          </p:nvSpPr>
          <p:spPr>
            <a:xfrm>
              <a:off x="673263" y="24078573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Звезда: 7 точек 43">
              <a:extLst>
                <a:ext uri="{FF2B5EF4-FFF2-40B4-BE49-F238E27FC236}">
                  <a16:creationId xmlns:a16="http://schemas.microsoft.com/office/drawing/2014/main" id="{68349F85-C0D5-98A2-1FB9-839CA967EEE1}"/>
                </a:ext>
              </a:extLst>
            </p:cNvPr>
            <p:cNvSpPr/>
            <p:nvPr/>
          </p:nvSpPr>
          <p:spPr>
            <a:xfrm>
              <a:off x="684035" y="25490398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Звезда: 7 точек 44">
              <a:extLst>
                <a:ext uri="{FF2B5EF4-FFF2-40B4-BE49-F238E27FC236}">
                  <a16:creationId xmlns:a16="http://schemas.microsoft.com/office/drawing/2014/main" id="{5361C228-C5BB-1E17-A1E2-CC41222946F4}"/>
                </a:ext>
              </a:extLst>
            </p:cNvPr>
            <p:cNvSpPr/>
            <p:nvPr/>
          </p:nvSpPr>
          <p:spPr>
            <a:xfrm>
              <a:off x="689042" y="26641485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18696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>
            <a:extLst>
              <a:ext uri="{FF2B5EF4-FFF2-40B4-BE49-F238E27FC236}">
                <a16:creationId xmlns:a16="http://schemas.microsoft.com/office/drawing/2014/main" id="{0D5AF4D9-49D5-2DD9-FEB5-91B84FC0F78A}"/>
              </a:ext>
            </a:extLst>
          </p:cNvPr>
          <p:cNvGrpSpPr/>
          <p:nvPr/>
        </p:nvGrpSpPr>
        <p:grpSpPr>
          <a:xfrm>
            <a:off x="718541" y="215911"/>
            <a:ext cx="20236459" cy="28407085"/>
            <a:chOff x="718541" y="215911"/>
            <a:chExt cx="20236459" cy="2840708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7DBCB0B-8988-E846-68EE-62E7E369C7E8}"/>
                </a:ext>
              </a:extLst>
            </p:cNvPr>
            <p:cNvSpPr txBox="1"/>
            <p:nvPr/>
          </p:nvSpPr>
          <p:spPr>
            <a:xfrm>
              <a:off x="723900" y="215911"/>
              <a:ext cx="20212050" cy="17235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СФЕРА КОНЦЕНТРАЦИИ ПРОБЛЕМ:</a:t>
              </a:r>
              <a: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7200" b="1" dirty="0">
                  <a:solidFill>
                    <a:srgbClr val="203864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«ПРОБЛЕМЫ ЖИЗНЕСТОЙКОСТИ»</a:t>
              </a:r>
              <a:endPara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630D162-13EE-5B58-F4ED-4B89F7BF62AC}"/>
                </a:ext>
              </a:extLst>
            </p:cNvPr>
            <p:cNvSpPr txBox="1"/>
            <p:nvPr/>
          </p:nvSpPr>
          <p:spPr>
            <a:xfrm>
              <a:off x="742950" y="1945227"/>
              <a:ext cx="201930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РЕБЕНОК С ДЕВИАНТНЫМ ПОВЕДЕНИЕМ</a:t>
              </a:r>
            </a:p>
          </p:txBody>
        </p: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0421DBC1-F176-9A70-71B4-8BFC94E7121C}"/>
                </a:ext>
              </a:extLst>
            </p:cNvPr>
            <p:cNvGrpSpPr/>
            <p:nvPr/>
          </p:nvGrpSpPr>
          <p:grpSpPr>
            <a:xfrm>
              <a:off x="742950" y="2853238"/>
              <a:ext cx="12269788" cy="784830"/>
              <a:chOff x="304800" y="1466443"/>
              <a:chExt cx="7286517" cy="784830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87399B-CB1C-A0E1-A2D7-F38D479E4004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ПРОЕКТЫ/ ПРАКТИКИ:</a:t>
                </a:r>
                <a:endParaRPr lang="ru-RU" sz="45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:a16="http://schemas.microsoft.com/office/drawing/2014/main" id="{7CBEF830-1E0C-CF53-26CF-C2D58BF691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385723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C20ED15-EADB-EFBF-0B18-B846FF7CF1AB}"/>
                </a:ext>
              </a:extLst>
            </p:cNvPr>
            <p:cNvSpPr txBox="1"/>
            <p:nvPr/>
          </p:nvSpPr>
          <p:spPr>
            <a:xfrm>
              <a:off x="1251284" y="3723872"/>
              <a:ext cx="9511966" cy="248991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Марафон семейных ценностей «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СемьяПроВсё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Кукарских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М.А.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«Открытое моделируемое пространство для самореализации семей с низким уровнем доходов «Арт-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рум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Шатрова С.И.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«Семейная гостиная»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Медведева О.И.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Программа коммуникативной группы </a:t>
              </a:r>
              <a:b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«Студия позитивных трансформаций»</a:t>
              </a:r>
            </a:p>
            <a:p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Зверева Е.А.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Профессиональный нетворкинг «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Профи.Мы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Шатрова С.И. </a:t>
              </a: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Клуб 100» - методическое объединение консультантов региональной службы «Точка опоры»</a:t>
              </a: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Проект «Я-эксперт»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Региональный проект «Точка опоры»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Кислицина И.Ю.</a:t>
              </a:r>
              <a:endPara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«Арт-Лофт: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открытая моделируемая площадка для самореализации подростков»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Кукарских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М.А.</a:t>
              </a: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«Детство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безОпасности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Пискун Д.И.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«Сильные духом»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Московская А.Н.</a:t>
              </a:r>
            </a:p>
            <a:p>
              <a:endPara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Коллективный офис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Шатрова С.И.</a:t>
              </a:r>
            </a:p>
            <a:p>
              <a:endPara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Проект «Я рядом»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(д</a:t>
              </a:r>
              <a:r>
                <a:rPr lang="ru-RU" sz="3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ети, оставшиеся без попечения родителей)</a:t>
              </a:r>
            </a:p>
            <a:p>
              <a:r>
                <a:rPr lang="ru-RU" sz="32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Т</a:t>
              </a: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араканова Ю.Ю.</a:t>
              </a:r>
              <a:endPara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Программы предоставления социальных услуг в форме полустационарного обслуживания «Правильный путь»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(10 дней), </a:t>
              </a: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«Территория выбора»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(18 дней)</a:t>
              </a:r>
            </a:p>
            <a:p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Медведева О.И.</a:t>
              </a:r>
            </a:p>
            <a:p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Семейный фестиваль «На газоне»</a:t>
              </a:r>
            </a:p>
            <a:p>
              <a:r>
                <a:rPr lang="ru-RU" sz="32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Контактное лицо: Федотова Т.А.</a:t>
              </a:r>
              <a:endPara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Звезда: 7 точек 8">
              <a:extLst>
                <a:ext uri="{FF2B5EF4-FFF2-40B4-BE49-F238E27FC236}">
                  <a16:creationId xmlns:a16="http://schemas.microsoft.com/office/drawing/2014/main" id="{D1EAE285-C15E-34B3-9CE5-5761DBE638B6}"/>
                </a:ext>
              </a:extLst>
            </p:cNvPr>
            <p:cNvSpPr/>
            <p:nvPr/>
          </p:nvSpPr>
          <p:spPr>
            <a:xfrm>
              <a:off x="723900" y="3871741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Звезда: 7 точек 9">
              <a:extLst>
                <a:ext uri="{FF2B5EF4-FFF2-40B4-BE49-F238E27FC236}">
                  <a16:creationId xmlns:a16="http://schemas.microsoft.com/office/drawing/2014/main" id="{2034E7AF-CA98-D9E8-AD58-22891EE59E72}"/>
                </a:ext>
              </a:extLst>
            </p:cNvPr>
            <p:cNvSpPr/>
            <p:nvPr/>
          </p:nvSpPr>
          <p:spPr>
            <a:xfrm>
              <a:off x="723900" y="5293690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Звезда: 7 точек 10">
              <a:extLst>
                <a:ext uri="{FF2B5EF4-FFF2-40B4-BE49-F238E27FC236}">
                  <a16:creationId xmlns:a16="http://schemas.microsoft.com/office/drawing/2014/main" id="{A2F3C5CE-63E6-48C4-DDE1-141DEA7322AE}"/>
                </a:ext>
              </a:extLst>
            </p:cNvPr>
            <p:cNvSpPr/>
            <p:nvPr/>
          </p:nvSpPr>
          <p:spPr>
            <a:xfrm>
              <a:off x="723900" y="7643859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Звезда: 7 точек 11">
              <a:extLst>
                <a:ext uri="{FF2B5EF4-FFF2-40B4-BE49-F238E27FC236}">
                  <a16:creationId xmlns:a16="http://schemas.microsoft.com/office/drawing/2014/main" id="{026E6223-3A59-F5A6-B334-5A0A90017EB7}"/>
                </a:ext>
              </a:extLst>
            </p:cNvPr>
            <p:cNvSpPr/>
            <p:nvPr/>
          </p:nvSpPr>
          <p:spPr>
            <a:xfrm>
              <a:off x="723900" y="9047543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Звезда: 7 точек 12">
              <a:extLst>
                <a:ext uri="{FF2B5EF4-FFF2-40B4-BE49-F238E27FC236}">
                  <a16:creationId xmlns:a16="http://schemas.microsoft.com/office/drawing/2014/main" id="{356A870E-5B95-C391-AF9F-2B950A877353}"/>
                </a:ext>
              </a:extLst>
            </p:cNvPr>
            <p:cNvSpPr/>
            <p:nvPr/>
          </p:nvSpPr>
          <p:spPr>
            <a:xfrm>
              <a:off x="742950" y="10916448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Звезда: 7 точек 13">
              <a:extLst>
                <a:ext uri="{FF2B5EF4-FFF2-40B4-BE49-F238E27FC236}">
                  <a16:creationId xmlns:a16="http://schemas.microsoft.com/office/drawing/2014/main" id="{4D2C7820-2BBC-6EF0-06CB-8DBBBCD22B3A}"/>
                </a:ext>
              </a:extLst>
            </p:cNvPr>
            <p:cNvSpPr/>
            <p:nvPr/>
          </p:nvSpPr>
          <p:spPr>
            <a:xfrm>
              <a:off x="718541" y="12338397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Звезда: 7 точек 14">
              <a:extLst>
                <a:ext uri="{FF2B5EF4-FFF2-40B4-BE49-F238E27FC236}">
                  <a16:creationId xmlns:a16="http://schemas.microsoft.com/office/drawing/2014/main" id="{008016F8-051C-21E8-F3B9-8003EE39C3F7}"/>
                </a:ext>
              </a:extLst>
            </p:cNvPr>
            <p:cNvSpPr/>
            <p:nvPr/>
          </p:nvSpPr>
          <p:spPr>
            <a:xfrm>
              <a:off x="742950" y="14189037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Звезда: 7 точек 15">
              <a:extLst>
                <a:ext uri="{FF2B5EF4-FFF2-40B4-BE49-F238E27FC236}">
                  <a16:creationId xmlns:a16="http://schemas.microsoft.com/office/drawing/2014/main" id="{6DAB1225-0E95-8307-9FF4-094FD4AD1738}"/>
                </a:ext>
              </a:extLst>
            </p:cNvPr>
            <p:cNvSpPr/>
            <p:nvPr/>
          </p:nvSpPr>
          <p:spPr>
            <a:xfrm>
              <a:off x="745456" y="15111062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Звезда: 7 точек 16">
              <a:extLst>
                <a:ext uri="{FF2B5EF4-FFF2-40B4-BE49-F238E27FC236}">
                  <a16:creationId xmlns:a16="http://schemas.microsoft.com/office/drawing/2014/main" id="{06F1C557-03CA-FAFE-96C8-E4024E5EBFB1}"/>
                </a:ext>
              </a:extLst>
            </p:cNvPr>
            <p:cNvSpPr/>
            <p:nvPr/>
          </p:nvSpPr>
          <p:spPr>
            <a:xfrm>
              <a:off x="742950" y="16533011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Звезда: 7 точек 17">
              <a:extLst>
                <a:ext uri="{FF2B5EF4-FFF2-40B4-BE49-F238E27FC236}">
                  <a16:creationId xmlns:a16="http://schemas.microsoft.com/office/drawing/2014/main" id="{1C48ABFD-7D2E-D30A-785D-D36C584281D6}"/>
                </a:ext>
              </a:extLst>
            </p:cNvPr>
            <p:cNvSpPr/>
            <p:nvPr/>
          </p:nvSpPr>
          <p:spPr>
            <a:xfrm>
              <a:off x="749295" y="18416285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Звезда: 7 точек 18">
              <a:extLst>
                <a:ext uri="{FF2B5EF4-FFF2-40B4-BE49-F238E27FC236}">
                  <a16:creationId xmlns:a16="http://schemas.microsoft.com/office/drawing/2014/main" id="{1486A9A2-9E79-2FAA-FF72-FDCBB17D103C}"/>
                </a:ext>
              </a:extLst>
            </p:cNvPr>
            <p:cNvSpPr/>
            <p:nvPr/>
          </p:nvSpPr>
          <p:spPr>
            <a:xfrm>
              <a:off x="742950" y="19819969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Звезда: 7 точек 19">
              <a:extLst>
                <a:ext uri="{FF2B5EF4-FFF2-40B4-BE49-F238E27FC236}">
                  <a16:creationId xmlns:a16="http://schemas.microsoft.com/office/drawing/2014/main" id="{96D8C5A6-62EA-BA5B-FA07-3CB08A9248C3}"/>
                </a:ext>
              </a:extLst>
            </p:cNvPr>
            <p:cNvSpPr/>
            <p:nvPr/>
          </p:nvSpPr>
          <p:spPr>
            <a:xfrm>
              <a:off x="742950" y="21223653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Звезда: 7 точек 20">
              <a:extLst>
                <a:ext uri="{FF2B5EF4-FFF2-40B4-BE49-F238E27FC236}">
                  <a16:creationId xmlns:a16="http://schemas.microsoft.com/office/drawing/2014/main" id="{354F47AE-9461-EBB4-14BA-1AD0323A3D68}"/>
                </a:ext>
              </a:extLst>
            </p:cNvPr>
            <p:cNvSpPr/>
            <p:nvPr/>
          </p:nvSpPr>
          <p:spPr>
            <a:xfrm>
              <a:off x="718541" y="22627337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Звезда: 7 точек 21">
              <a:extLst>
                <a:ext uri="{FF2B5EF4-FFF2-40B4-BE49-F238E27FC236}">
                  <a16:creationId xmlns:a16="http://schemas.microsoft.com/office/drawing/2014/main" id="{3DFB38EB-3D25-D275-A268-25F92C6298C1}"/>
                </a:ext>
              </a:extLst>
            </p:cNvPr>
            <p:cNvSpPr/>
            <p:nvPr/>
          </p:nvSpPr>
          <p:spPr>
            <a:xfrm>
              <a:off x="718541" y="24477977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Звезда: 7 точек 22">
              <a:extLst>
                <a:ext uri="{FF2B5EF4-FFF2-40B4-BE49-F238E27FC236}">
                  <a16:creationId xmlns:a16="http://schemas.microsoft.com/office/drawing/2014/main" id="{93F21CE4-AD14-4C6E-FE72-04DBEFEC347E}"/>
                </a:ext>
              </a:extLst>
            </p:cNvPr>
            <p:cNvSpPr/>
            <p:nvPr/>
          </p:nvSpPr>
          <p:spPr>
            <a:xfrm>
              <a:off x="742950" y="27406814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1FBB989F-78E3-EAA3-BD7A-DDAAD4A5DC72}"/>
                </a:ext>
              </a:extLst>
            </p:cNvPr>
            <p:cNvCxnSpPr/>
            <p:nvPr/>
          </p:nvCxnSpPr>
          <p:spPr>
            <a:xfrm>
              <a:off x="742950" y="27167269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A40C5A46-AFB2-3C7B-5005-E2EE3184D251}"/>
                </a:ext>
              </a:extLst>
            </p:cNvPr>
            <p:cNvCxnSpPr/>
            <p:nvPr/>
          </p:nvCxnSpPr>
          <p:spPr>
            <a:xfrm>
              <a:off x="718541" y="2419145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0620338E-7790-3D74-310C-8C44E1BDC1B3}"/>
                </a:ext>
              </a:extLst>
            </p:cNvPr>
            <p:cNvCxnSpPr/>
            <p:nvPr/>
          </p:nvCxnSpPr>
          <p:spPr>
            <a:xfrm>
              <a:off x="742950" y="2235463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08CAF4EB-EA19-D335-1E24-9DC5982EE012}"/>
                </a:ext>
              </a:extLst>
            </p:cNvPr>
            <p:cNvCxnSpPr/>
            <p:nvPr/>
          </p:nvCxnSpPr>
          <p:spPr>
            <a:xfrm>
              <a:off x="742950" y="2088678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A25483F7-3CC8-FC45-91E3-591E1E9480BB}"/>
                </a:ext>
              </a:extLst>
            </p:cNvPr>
            <p:cNvCxnSpPr/>
            <p:nvPr/>
          </p:nvCxnSpPr>
          <p:spPr>
            <a:xfrm>
              <a:off x="718541" y="1951518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D862F1F0-2861-4169-2895-554A30ECD9B1}"/>
                </a:ext>
              </a:extLst>
            </p:cNvPr>
            <p:cNvCxnSpPr/>
            <p:nvPr/>
          </p:nvCxnSpPr>
          <p:spPr>
            <a:xfrm>
              <a:off x="742950" y="1815962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id="{F50D38B7-BD2D-4E3C-10BC-16270EC0D3EA}"/>
                </a:ext>
              </a:extLst>
            </p:cNvPr>
            <p:cNvCxnSpPr/>
            <p:nvPr/>
          </p:nvCxnSpPr>
          <p:spPr>
            <a:xfrm>
              <a:off x="742950" y="1627468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EDAE697F-DAC1-FD99-ECBB-CC902F192983}"/>
                </a:ext>
              </a:extLst>
            </p:cNvPr>
            <p:cNvCxnSpPr/>
            <p:nvPr/>
          </p:nvCxnSpPr>
          <p:spPr>
            <a:xfrm>
              <a:off x="742950" y="1487099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EF7F73A4-B557-B672-FE87-CAEA6C682A2B}"/>
                </a:ext>
              </a:extLst>
            </p:cNvPr>
            <p:cNvCxnSpPr/>
            <p:nvPr/>
          </p:nvCxnSpPr>
          <p:spPr>
            <a:xfrm>
              <a:off x="742950" y="1388440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>
              <a:extLst>
                <a:ext uri="{FF2B5EF4-FFF2-40B4-BE49-F238E27FC236}">
                  <a16:creationId xmlns:a16="http://schemas.microsoft.com/office/drawing/2014/main" id="{38B80A23-9E06-E27B-9356-5BD1F7FD8CFE}"/>
                </a:ext>
              </a:extLst>
            </p:cNvPr>
            <p:cNvCxnSpPr/>
            <p:nvPr/>
          </p:nvCxnSpPr>
          <p:spPr>
            <a:xfrm>
              <a:off x="742950" y="1204758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A25AF017-F523-AF7A-432F-1B9C1067B178}"/>
                </a:ext>
              </a:extLst>
            </p:cNvPr>
            <p:cNvCxnSpPr/>
            <p:nvPr/>
          </p:nvCxnSpPr>
          <p:spPr>
            <a:xfrm>
              <a:off x="742950" y="1062786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DF5FB06D-685E-6F82-01C0-D6FCE777F5E3}"/>
                </a:ext>
              </a:extLst>
            </p:cNvPr>
            <p:cNvCxnSpPr/>
            <p:nvPr/>
          </p:nvCxnSpPr>
          <p:spPr>
            <a:xfrm>
              <a:off x="742950" y="8823123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>
              <a:extLst>
                <a:ext uri="{FF2B5EF4-FFF2-40B4-BE49-F238E27FC236}">
                  <a16:creationId xmlns:a16="http://schemas.microsoft.com/office/drawing/2014/main" id="{720A2594-2690-EEDC-5014-C5B4ECB48241}"/>
                </a:ext>
              </a:extLst>
            </p:cNvPr>
            <p:cNvCxnSpPr/>
            <p:nvPr/>
          </p:nvCxnSpPr>
          <p:spPr>
            <a:xfrm>
              <a:off x="742950" y="7387354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4896E69B-425C-33F2-6588-8A35B5D3AF16}"/>
                </a:ext>
              </a:extLst>
            </p:cNvPr>
            <p:cNvCxnSpPr/>
            <p:nvPr/>
          </p:nvCxnSpPr>
          <p:spPr>
            <a:xfrm>
              <a:off x="742950" y="500510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7991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B6A4E260-93C4-C147-EF20-9B18B9B4BF8E}"/>
              </a:ext>
            </a:extLst>
          </p:cNvPr>
          <p:cNvGrpSpPr/>
          <p:nvPr/>
        </p:nvGrpSpPr>
        <p:grpSpPr>
          <a:xfrm>
            <a:off x="723900" y="215911"/>
            <a:ext cx="20231100" cy="21710622"/>
            <a:chOff x="723900" y="215911"/>
            <a:chExt cx="20231100" cy="2171062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7D1FC7B-2D07-CEF1-B391-25CB5967711C}"/>
                </a:ext>
              </a:extLst>
            </p:cNvPr>
            <p:cNvSpPr txBox="1"/>
            <p:nvPr/>
          </p:nvSpPr>
          <p:spPr>
            <a:xfrm>
              <a:off x="723900" y="215911"/>
              <a:ext cx="20212050" cy="17235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СФЕРА КОНЦЕНТРАЦИИ ПРОБЛЕМ:</a:t>
              </a:r>
              <a: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7200" b="1" dirty="0">
                  <a:solidFill>
                    <a:srgbClr val="203864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«ПРОБЛЕМЫ ЖИЗНЕСТОЙКОСТИ»</a:t>
              </a:r>
              <a:endPara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CF48E5D-EDB2-FF1C-E24B-1B4135AF0AE8}"/>
                </a:ext>
              </a:extLst>
            </p:cNvPr>
            <p:cNvSpPr txBox="1"/>
            <p:nvPr/>
          </p:nvSpPr>
          <p:spPr>
            <a:xfrm>
              <a:off x="742950" y="1977311"/>
              <a:ext cx="201930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РЕБЕНОК С ДЕВИАНТНЫМ ПОВЕДЕНИЕМ</a:t>
              </a:r>
            </a:p>
          </p:txBody>
        </p: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77670BCC-E473-342D-101F-15CA17348ABF}"/>
                </a:ext>
              </a:extLst>
            </p:cNvPr>
            <p:cNvGrpSpPr/>
            <p:nvPr/>
          </p:nvGrpSpPr>
          <p:grpSpPr>
            <a:xfrm>
              <a:off x="858252" y="3042351"/>
              <a:ext cx="12269788" cy="784830"/>
              <a:chOff x="304800" y="1466443"/>
              <a:chExt cx="7286517" cy="784830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CEA4EB-C427-BB8C-8164-E9A292A9C1AA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ОБРАЗОВАТЕЛЬНЫЕ МЕРОПРИЯТИЯ:</a:t>
                </a:r>
                <a:endParaRPr lang="ru-RU" sz="4500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:a16="http://schemas.microsoft.com/office/drawing/2014/main" id="{8AE95D36-281B-2D0D-F09D-CD709D36B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7030A0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Звезда: 7 точек 6">
              <a:extLst>
                <a:ext uri="{FF2B5EF4-FFF2-40B4-BE49-F238E27FC236}">
                  <a16:creationId xmlns:a16="http://schemas.microsoft.com/office/drawing/2014/main" id="{C96CB1DE-9E0A-21EC-160E-2283946127AD}"/>
                </a:ext>
              </a:extLst>
            </p:cNvPr>
            <p:cNvSpPr/>
            <p:nvPr/>
          </p:nvSpPr>
          <p:spPr>
            <a:xfrm>
              <a:off x="840514" y="3983159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2013FE5-B822-16E6-D8DB-DF3ABE3ACE45}"/>
                </a:ext>
              </a:extLst>
            </p:cNvPr>
            <p:cNvSpPr txBox="1"/>
            <p:nvPr/>
          </p:nvSpPr>
          <p:spPr>
            <a:xfrm>
              <a:off x="1363578" y="3983159"/>
              <a:ext cx="9436183" cy="179433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Семинар для родителей «Как общаться с агрессивным ребёнком»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Подгорная Е.Н.	</a:t>
              </a:r>
            </a:p>
            <a:p>
              <a:endPara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Лекция «Влияние головного мозга на эмоции и поведение».</a:t>
              </a:r>
            </a:p>
            <a:p>
              <a:endPara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Родительское собрание: «Дети и родители. Как говорить на одном языке?»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Исполнители: психологи СПМП</a:t>
              </a:r>
            </a:p>
            <a:p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Вебинар «Профилактика деструктивного поведения»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Подгорная Е.Н. </a:t>
              </a:r>
            </a:p>
            <a:p>
              <a:endPara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Вебинар «Механизмы вовлечения подростков в деструктивные сообщества»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Звиададзе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Н.А.</a:t>
              </a:r>
            </a:p>
            <a:p>
              <a:endPara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Цикл вебинаров (9) «Маркеры поведения и состояния несовершеннолетних подвергающихся: жестокому обращению;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сексуальному насилию; психологическому и физическому насилию; пренебрежению нуждами»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Исполнители: психологи СПМП</a:t>
              </a: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Семинар - практикум «Травля в школе (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буллинг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):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предпосылки возникновения, признаки, профилактика. Методы работы»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(16 ч.)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Исполнители: психологи СПМП</a:t>
              </a:r>
            </a:p>
            <a:p>
              <a:endPara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Семинар-практикум «Административный ресурс образовательного учреждения в профилактике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буллинга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(в отношении учащихся и педагогов)»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(16 ч.)	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Исполнители: психологи СПМП</a:t>
              </a:r>
            </a:p>
          </p:txBody>
        </p:sp>
        <p:sp>
          <p:nvSpPr>
            <p:cNvPr id="10" name="Звезда: 7 точек 9">
              <a:extLst>
                <a:ext uri="{FF2B5EF4-FFF2-40B4-BE49-F238E27FC236}">
                  <a16:creationId xmlns:a16="http://schemas.microsoft.com/office/drawing/2014/main" id="{27766D2C-6436-FF85-B622-79978DDDF2E0}"/>
                </a:ext>
              </a:extLst>
            </p:cNvPr>
            <p:cNvSpPr/>
            <p:nvPr/>
          </p:nvSpPr>
          <p:spPr>
            <a:xfrm>
              <a:off x="840514" y="5996443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Звезда: 7 точек 10">
              <a:extLst>
                <a:ext uri="{FF2B5EF4-FFF2-40B4-BE49-F238E27FC236}">
                  <a16:creationId xmlns:a16="http://schemas.microsoft.com/office/drawing/2014/main" id="{48ECECC6-011D-745A-7334-6AFBA5159DDC}"/>
                </a:ext>
              </a:extLst>
            </p:cNvPr>
            <p:cNvSpPr/>
            <p:nvPr/>
          </p:nvSpPr>
          <p:spPr>
            <a:xfrm>
              <a:off x="840514" y="9342193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Звезда: 7 точек 11">
              <a:extLst>
                <a:ext uri="{FF2B5EF4-FFF2-40B4-BE49-F238E27FC236}">
                  <a16:creationId xmlns:a16="http://schemas.microsoft.com/office/drawing/2014/main" id="{426C3634-800B-D85B-B3EF-78852086A850}"/>
                </a:ext>
              </a:extLst>
            </p:cNvPr>
            <p:cNvSpPr/>
            <p:nvPr/>
          </p:nvSpPr>
          <p:spPr>
            <a:xfrm>
              <a:off x="855516" y="11162972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Звезда: 7 точек 12">
              <a:extLst>
                <a:ext uri="{FF2B5EF4-FFF2-40B4-BE49-F238E27FC236}">
                  <a16:creationId xmlns:a16="http://schemas.microsoft.com/office/drawing/2014/main" id="{CCAD426D-BE51-A9D0-2213-AAECB87B0E04}"/>
                </a:ext>
              </a:extLst>
            </p:cNvPr>
            <p:cNvSpPr/>
            <p:nvPr/>
          </p:nvSpPr>
          <p:spPr>
            <a:xfrm>
              <a:off x="840514" y="13166558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Звезда: 7 точек 13">
              <a:extLst>
                <a:ext uri="{FF2B5EF4-FFF2-40B4-BE49-F238E27FC236}">
                  <a16:creationId xmlns:a16="http://schemas.microsoft.com/office/drawing/2014/main" id="{EC94124E-5580-F4B2-66B9-3AF0896EA450}"/>
                </a:ext>
              </a:extLst>
            </p:cNvPr>
            <p:cNvSpPr/>
            <p:nvPr/>
          </p:nvSpPr>
          <p:spPr>
            <a:xfrm>
              <a:off x="855516" y="16446463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Звезда: 7 точек 14">
              <a:extLst>
                <a:ext uri="{FF2B5EF4-FFF2-40B4-BE49-F238E27FC236}">
                  <a16:creationId xmlns:a16="http://schemas.microsoft.com/office/drawing/2014/main" id="{01BF15C8-6E4A-1C7C-1D99-CABB919C082E}"/>
                </a:ext>
              </a:extLst>
            </p:cNvPr>
            <p:cNvSpPr/>
            <p:nvPr/>
          </p:nvSpPr>
          <p:spPr>
            <a:xfrm>
              <a:off x="840514" y="18828283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DA87AE94-0A5C-93F9-A9D1-C971FDE16655}"/>
                </a:ext>
              </a:extLst>
            </p:cNvPr>
            <p:cNvCxnSpPr/>
            <p:nvPr/>
          </p:nvCxnSpPr>
          <p:spPr>
            <a:xfrm>
              <a:off x="742950" y="577512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34A2A6A7-08FF-BD70-AC1B-E9AEFF61895D}"/>
                </a:ext>
              </a:extLst>
            </p:cNvPr>
            <p:cNvCxnSpPr/>
            <p:nvPr/>
          </p:nvCxnSpPr>
          <p:spPr>
            <a:xfrm>
              <a:off x="742950" y="902364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E1F98A8C-3BC7-ED0B-4011-09E14A776CA4}"/>
                </a:ext>
              </a:extLst>
            </p:cNvPr>
            <p:cNvCxnSpPr/>
            <p:nvPr/>
          </p:nvCxnSpPr>
          <p:spPr>
            <a:xfrm>
              <a:off x="742950" y="1098880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E3B65ECA-8727-EC6D-062C-71129134A091}"/>
                </a:ext>
              </a:extLst>
            </p:cNvPr>
            <p:cNvCxnSpPr/>
            <p:nvPr/>
          </p:nvCxnSpPr>
          <p:spPr>
            <a:xfrm>
              <a:off x="742950" y="1290583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4357AFA4-F148-7387-DCE4-8E3754378591}"/>
                </a:ext>
              </a:extLst>
            </p:cNvPr>
            <p:cNvCxnSpPr/>
            <p:nvPr/>
          </p:nvCxnSpPr>
          <p:spPr>
            <a:xfrm>
              <a:off x="742950" y="1618644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6F0DBF62-BC8B-E4D8-8315-AA386F1FF1AD}"/>
                </a:ext>
              </a:extLst>
            </p:cNvPr>
            <p:cNvCxnSpPr/>
            <p:nvPr/>
          </p:nvCxnSpPr>
          <p:spPr>
            <a:xfrm>
              <a:off x="742950" y="1858474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1603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81E9D61A-B214-107C-EB97-3AAA88A550A4}"/>
              </a:ext>
            </a:extLst>
          </p:cNvPr>
          <p:cNvGrpSpPr/>
          <p:nvPr/>
        </p:nvGrpSpPr>
        <p:grpSpPr>
          <a:xfrm>
            <a:off x="693737" y="215911"/>
            <a:ext cx="20261263" cy="26374204"/>
            <a:chOff x="693737" y="215911"/>
            <a:chExt cx="20261263" cy="2637420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B54DB13-83C5-7536-47D6-294B0AF947C8}"/>
                </a:ext>
              </a:extLst>
            </p:cNvPr>
            <p:cNvSpPr txBox="1"/>
            <p:nvPr/>
          </p:nvSpPr>
          <p:spPr>
            <a:xfrm>
              <a:off x="723900" y="215911"/>
              <a:ext cx="20212050" cy="17235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СФЕРА КОНЦЕНТРАЦИИ ПРОБЛЕМ:</a:t>
              </a:r>
              <a: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7200" b="1" dirty="0">
                  <a:solidFill>
                    <a:srgbClr val="203864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«СЕМЕЙНЫЕ ПРОБЛЕМЫ»</a:t>
              </a:r>
              <a:endPara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5F7ED8F-EB58-51C8-072E-386FEB05B96C}"/>
                </a:ext>
              </a:extLst>
            </p:cNvPr>
            <p:cNvSpPr txBox="1"/>
            <p:nvPr/>
          </p:nvSpPr>
          <p:spPr>
            <a:xfrm>
              <a:off x="742950" y="1865017"/>
              <a:ext cx="20193000" cy="28623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РЕБЕНОК-ЖЕРТВА</a:t>
              </a:r>
            </a:p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РЕБЕНОК ИЗ СЕМЬИ, ГДЕ РОДИТЕЛЬ ПРЕСТУПНИК</a:t>
              </a:r>
            </a:p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РЕБЕНОК  ИЗ СЕМЬИ, ИМЕЮЩЕЙ СОЦИАЛЬНЫЕ ПРОБЛЕМЫ</a:t>
              </a:r>
            </a:p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РЕБЕНОК ЗАВИСИМОГО РОДИТЕЛЯ</a:t>
              </a:r>
            </a:p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РЕБЕНОК С САМОВОЛЬНЫМИ УХОДАМИ</a:t>
              </a:r>
            </a:p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РЕБЕНОК ИЗ СЕМЬИ, ГДЕ КОНФЛИКТ МЕЖДУ РОДИТЕЛЯМИ</a:t>
              </a:r>
            </a:p>
          </p:txBody>
        </p: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C6F7F02B-BC73-E9EB-DAE0-BBC47A56778F}"/>
                </a:ext>
              </a:extLst>
            </p:cNvPr>
            <p:cNvGrpSpPr/>
            <p:nvPr/>
          </p:nvGrpSpPr>
          <p:grpSpPr>
            <a:xfrm>
              <a:off x="815139" y="4994113"/>
              <a:ext cx="5945188" cy="784830"/>
              <a:chOff x="304800" y="1466443"/>
              <a:chExt cx="3530600" cy="784830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718323-D3DB-649F-208B-115F4D99C3DF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3429000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20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ДИАГНОСТИКА:</a:t>
                </a:r>
                <a:endParaRPr lang="ru-RU" sz="4500" dirty="0"/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:a16="http://schemas.microsoft.com/office/drawing/2014/main" id="{F4624224-3267-733B-EB28-50752298C0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chemeClr val="accent1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Звезда: 7 точек 6">
              <a:extLst>
                <a:ext uri="{FF2B5EF4-FFF2-40B4-BE49-F238E27FC236}">
                  <a16:creationId xmlns:a16="http://schemas.microsoft.com/office/drawing/2014/main" id="{9F29C1A8-6D62-CFFA-A535-7D4821691914}"/>
                </a:ext>
              </a:extLst>
            </p:cNvPr>
            <p:cNvSpPr/>
            <p:nvPr/>
          </p:nvSpPr>
          <p:spPr>
            <a:xfrm>
              <a:off x="742950" y="6141749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3A2EE6E-446F-CF00-2410-26956E01E017}"/>
                </a:ext>
              </a:extLst>
            </p:cNvPr>
            <p:cNvSpPr txBox="1"/>
            <p:nvPr/>
          </p:nvSpPr>
          <p:spPr>
            <a:xfrm>
              <a:off x="1362159" y="6061418"/>
              <a:ext cx="9437603" cy="205286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Технология «Светофор»</a:t>
              </a:r>
            </a:p>
            <a:p>
              <a:endParaRPr lang="ru-RU" sz="4000" dirty="0"/>
            </a:p>
            <a:p>
              <a:pPr marL="273050" indent="-273050"/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Программный комплекс «Персона»:</a:t>
              </a:r>
            </a:p>
            <a:p>
              <a:pPr marL="273050" indent="-273050">
                <a:buFontTx/>
                <a:buChar char="-"/>
              </a:pP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цветовой тест 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Люшера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73050" indent="-273050"/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73050" indent="-273050">
                <a:buFontTx/>
                <a:buChar char="-"/>
              </a:pP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личностный опросник 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Кэттелла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(взрослый, подростковый, детский)</a:t>
              </a:r>
            </a:p>
            <a:p>
              <a:pPr marL="273050" indent="-273050"/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73050" indent="-273050">
                <a:buFontTx/>
                <a:buChar char="-"/>
              </a:pP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опросник для диагностики межличностных отношений Т. 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Лири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marL="273050" indent="-273050">
                <a:buFontTx/>
                <a:buChar char="-"/>
              </a:pP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73050" indent="-273050">
                <a:buFontTx/>
                <a:buChar char="-"/>
              </a:pP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многоаспектный личностный опросник MMPI</a:t>
              </a:r>
            </a:p>
            <a:p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Характерологический опросник К. </a:t>
              </a:r>
              <a:r>
                <a:rPr lang="ru-RU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Леонгарда</a:t>
              </a:r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b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Н. </a:t>
              </a:r>
              <a:r>
                <a:rPr lang="ru-RU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Шмишека</a:t>
              </a:r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Портретный тест Л. </a:t>
              </a:r>
              <a:r>
                <a:rPr lang="ru-RU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Сонди</a:t>
              </a:r>
              <a:endPara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Методика RARI 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(тест-опросник изучения родительских установок, Шефер Е.С., Белл Р.К.) </a:t>
              </a:r>
            </a:p>
            <a:p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«Диагностика семейной адаптации и сплочённости» 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Д.Олсон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«Реагирование в конфликтных ситуациях» 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К.Томас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  <a:p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Методика «Анализ семейных взаимоотношений» 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(Э.Г. 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Эйдеммилер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В.В. 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Юстицкис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  <a:p>
              <a:endParaRPr lang="ru-RU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Опросник родительского отношения </a:t>
              </a:r>
              <a:b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(А.Я. Варга, В.В. 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Столин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Экспресс инструменты в работе с семьей, 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помогающие собрать разностороннюю информацию о семейной ситуации:</a:t>
              </a:r>
            </a:p>
            <a:p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генограмма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социограмма</a:t>
              </a:r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эко карта;</a:t>
              </a:r>
            </a:p>
            <a:p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треугольник потребностей;</a:t>
              </a:r>
            </a:p>
            <a:p>
              <a:r>
                <a: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карта социальных связей</a:t>
              </a:r>
              <a:endPara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Звезда: 7 точек 9">
              <a:extLst>
                <a:ext uri="{FF2B5EF4-FFF2-40B4-BE49-F238E27FC236}">
                  <a16:creationId xmlns:a16="http://schemas.microsoft.com/office/drawing/2014/main" id="{A97C80B8-F7F4-960B-7270-9990FC40D2C1}"/>
                </a:ext>
              </a:extLst>
            </p:cNvPr>
            <p:cNvSpPr/>
            <p:nvPr/>
          </p:nvSpPr>
          <p:spPr>
            <a:xfrm>
              <a:off x="742950" y="7321689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B908DF9B-7475-0E25-D37F-9725EEBB7FEC}"/>
                </a:ext>
              </a:extLst>
            </p:cNvPr>
            <p:cNvCxnSpPr/>
            <p:nvPr/>
          </p:nvCxnSpPr>
          <p:spPr>
            <a:xfrm>
              <a:off x="723900" y="713870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45015C4D-139E-3C1C-99D0-4E7EF85DD16B}"/>
                </a:ext>
              </a:extLst>
            </p:cNvPr>
            <p:cNvCxnSpPr/>
            <p:nvPr/>
          </p:nvCxnSpPr>
          <p:spPr>
            <a:xfrm>
              <a:off x="723900" y="1193995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Звезда: 7 точек 12">
              <a:extLst>
                <a:ext uri="{FF2B5EF4-FFF2-40B4-BE49-F238E27FC236}">
                  <a16:creationId xmlns:a16="http://schemas.microsoft.com/office/drawing/2014/main" id="{3C57B139-CF4B-FC3F-C393-EBF90791EF06}"/>
                </a:ext>
              </a:extLst>
            </p:cNvPr>
            <p:cNvSpPr/>
            <p:nvPr/>
          </p:nvSpPr>
          <p:spPr>
            <a:xfrm>
              <a:off x="748205" y="12215763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689044A6-ED5F-277F-39C8-98CAFBF8B1E3}"/>
                </a:ext>
              </a:extLst>
            </p:cNvPr>
            <p:cNvCxnSpPr/>
            <p:nvPr/>
          </p:nvCxnSpPr>
          <p:spPr>
            <a:xfrm>
              <a:off x="723900" y="1352009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821CA8FF-D730-3078-F584-A7C646C0DA68}"/>
                </a:ext>
              </a:extLst>
            </p:cNvPr>
            <p:cNvCxnSpPr/>
            <p:nvPr/>
          </p:nvCxnSpPr>
          <p:spPr>
            <a:xfrm>
              <a:off x="742950" y="1461898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3E905131-66B5-E701-7FCA-4225E10837C4}"/>
                </a:ext>
              </a:extLst>
            </p:cNvPr>
            <p:cNvCxnSpPr/>
            <p:nvPr/>
          </p:nvCxnSpPr>
          <p:spPr>
            <a:xfrm>
              <a:off x="693737" y="1615100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D0FC077-E201-2DF9-A8C8-8708061E3824}"/>
                </a:ext>
              </a:extLst>
            </p:cNvPr>
            <p:cNvCxnSpPr/>
            <p:nvPr/>
          </p:nvCxnSpPr>
          <p:spPr>
            <a:xfrm>
              <a:off x="742950" y="17618854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25EBC654-1037-0E5D-3A1F-DB276A632824}"/>
                </a:ext>
              </a:extLst>
            </p:cNvPr>
            <p:cNvCxnSpPr/>
            <p:nvPr/>
          </p:nvCxnSpPr>
          <p:spPr>
            <a:xfrm>
              <a:off x="742950" y="1903858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889DAB13-D1D0-C19A-BFB8-D9178EC6E63B}"/>
                </a:ext>
              </a:extLst>
            </p:cNvPr>
            <p:cNvCxnSpPr/>
            <p:nvPr/>
          </p:nvCxnSpPr>
          <p:spPr>
            <a:xfrm>
              <a:off x="742950" y="2065081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73EA9B9A-350C-300A-9FB3-6BB4991DE2AA}"/>
                </a:ext>
              </a:extLst>
            </p:cNvPr>
            <p:cNvCxnSpPr/>
            <p:nvPr/>
          </p:nvCxnSpPr>
          <p:spPr>
            <a:xfrm>
              <a:off x="733425" y="22150749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Звезда: 7 точек 20">
              <a:extLst>
                <a:ext uri="{FF2B5EF4-FFF2-40B4-BE49-F238E27FC236}">
                  <a16:creationId xmlns:a16="http://schemas.microsoft.com/office/drawing/2014/main" id="{A068CCAB-93BC-975E-B0D9-C90DAE3A9687}"/>
                </a:ext>
              </a:extLst>
            </p:cNvPr>
            <p:cNvSpPr/>
            <p:nvPr/>
          </p:nvSpPr>
          <p:spPr>
            <a:xfrm>
              <a:off x="742950" y="13668308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Звезда: 7 точек 21">
              <a:extLst>
                <a:ext uri="{FF2B5EF4-FFF2-40B4-BE49-F238E27FC236}">
                  <a16:creationId xmlns:a16="http://schemas.microsoft.com/office/drawing/2014/main" id="{EE86F513-A8D9-FAB5-8FB6-39BC00570DDA}"/>
                </a:ext>
              </a:extLst>
            </p:cNvPr>
            <p:cNvSpPr/>
            <p:nvPr/>
          </p:nvSpPr>
          <p:spPr>
            <a:xfrm>
              <a:off x="742950" y="14750966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Звезда: 7 точек 22">
              <a:extLst>
                <a:ext uri="{FF2B5EF4-FFF2-40B4-BE49-F238E27FC236}">
                  <a16:creationId xmlns:a16="http://schemas.microsoft.com/office/drawing/2014/main" id="{5DB12DF5-CDAD-9A55-82B6-09555B7BE14A}"/>
                </a:ext>
              </a:extLst>
            </p:cNvPr>
            <p:cNvSpPr/>
            <p:nvPr/>
          </p:nvSpPr>
          <p:spPr>
            <a:xfrm>
              <a:off x="749760" y="16331296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Звезда: 7 точек 23">
              <a:extLst>
                <a:ext uri="{FF2B5EF4-FFF2-40B4-BE49-F238E27FC236}">
                  <a16:creationId xmlns:a16="http://schemas.microsoft.com/office/drawing/2014/main" id="{DA252202-7755-B62B-1F50-8F1A1BFE50B9}"/>
                </a:ext>
              </a:extLst>
            </p:cNvPr>
            <p:cNvSpPr/>
            <p:nvPr/>
          </p:nvSpPr>
          <p:spPr>
            <a:xfrm>
              <a:off x="751436" y="17855234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Звезда: 7 точек 24">
              <a:extLst>
                <a:ext uri="{FF2B5EF4-FFF2-40B4-BE49-F238E27FC236}">
                  <a16:creationId xmlns:a16="http://schemas.microsoft.com/office/drawing/2014/main" id="{041FE0E1-530D-BF18-1532-81A95419FDFE}"/>
                </a:ext>
              </a:extLst>
            </p:cNvPr>
            <p:cNvSpPr/>
            <p:nvPr/>
          </p:nvSpPr>
          <p:spPr>
            <a:xfrm>
              <a:off x="743243" y="19363864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Звезда: 7 точек 25">
              <a:extLst>
                <a:ext uri="{FF2B5EF4-FFF2-40B4-BE49-F238E27FC236}">
                  <a16:creationId xmlns:a16="http://schemas.microsoft.com/office/drawing/2014/main" id="{CD07AD87-7937-DB29-09A2-232538489295}"/>
                </a:ext>
              </a:extLst>
            </p:cNvPr>
            <p:cNvSpPr/>
            <p:nvPr/>
          </p:nvSpPr>
          <p:spPr>
            <a:xfrm>
              <a:off x="749760" y="20916865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Звезда: 7 точек 27">
              <a:extLst>
                <a:ext uri="{FF2B5EF4-FFF2-40B4-BE49-F238E27FC236}">
                  <a16:creationId xmlns:a16="http://schemas.microsoft.com/office/drawing/2014/main" id="{13C52E01-2226-4550-49E9-E1C357EBAC4F}"/>
                </a:ext>
              </a:extLst>
            </p:cNvPr>
            <p:cNvSpPr/>
            <p:nvPr/>
          </p:nvSpPr>
          <p:spPr>
            <a:xfrm>
              <a:off x="742949" y="22466432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139749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49">
            <a:extLst>
              <a:ext uri="{FF2B5EF4-FFF2-40B4-BE49-F238E27FC236}">
                <a16:creationId xmlns:a16="http://schemas.microsoft.com/office/drawing/2014/main" id="{DED8C38E-A1AD-5769-7DEC-3F2C470E10BB}"/>
              </a:ext>
            </a:extLst>
          </p:cNvPr>
          <p:cNvGrpSpPr/>
          <p:nvPr/>
        </p:nvGrpSpPr>
        <p:grpSpPr>
          <a:xfrm>
            <a:off x="639293" y="215911"/>
            <a:ext cx="20346793" cy="25619975"/>
            <a:chOff x="639293" y="215911"/>
            <a:chExt cx="20346793" cy="2561997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78F9FBF-BD09-BA3A-5574-20404D92C33A}"/>
                </a:ext>
              </a:extLst>
            </p:cNvPr>
            <p:cNvSpPr txBox="1"/>
            <p:nvPr/>
          </p:nvSpPr>
          <p:spPr>
            <a:xfrm>
              <a:off x="723900" y="215911"/>
              <a:ext cx="20212050" cy="17235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СФЕРА КОНЦЕНТРАЦИИ ПРОБЛЕМ:</a:t>
              </a:r>
              <a: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7200" b="1" dirty="0">
                  <a:solidFill>
                    <a:srgbClr val="203864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«СЕМЕЙНЫЕ ПРОБЛЕМЫ»</a:t>
              </a:r>
              <a:endPara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4703A461-2C9B-00AB-B465-1B5E35336A68}"/>
                </a:ext>
              </a:extLst>
            </p:cNvPr>
            <p:cNvGrpSpPr/>
            <p:nvPr/>
          </p:nvGrpSpPr>
          <p:grpSpPr>
            <a:xfrm>
              <a:off x="742950" y="2535264"/>
              <a:ext cx="12269788" cy="784830"/>
              <a:chOff x="304800" y="1466443"/>
              <a:chExt cx="7286517" cy="784830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CE9A39-E493-402D-EF49-3792B08A3627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ПРОЕКТЫ/ ПРАКТИКИ:</a:t>
                </a:r>
                <a:endParaRPr lang="ru-RU" sz="45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5" name="Прямая соединительная линия 4">
                <a:extLst>
                  <a:ext uri="{FF2B5EF4-FFF2-40B4-BE49-F238E27FC236}">
                    <a16:creationId xmlns:a16="http://schemas.microsoft.com/office/drawing/2014/main" id="{1668D4F1-086F-FB02-2278-26B3CEE083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385723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Звезда: 7 точек 5">
              <a:extLst>
                <a:ext uri="{FF2B5EF4-FFF2-40B4-BE49-F238E27FC236}">
                  <a16:creationId xmlns:a16="http://schemas.microsoft.com/office/drawing/2014/main" id="{4B7F9112-C880-82D2-9BA5-E0016AA2A014}"/>
                </a:ext>
              </a:extLst>
            </p:cNvPr>
            <p:cNvSpPr/>
            <p:nvPr/>
          </p:nvSpPr>
          <p:spPr>
            <a:xfrm>
              <a:off x="723900" y="3650019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244D2D5-BCC2-3574-2970-2DD6C1DE1A86}"/>
                </a:ext>
              </a:extLst>
            </p:cNvPr>
            <p:cNvSpPr txBox="1"/>
            <p:nvPr/>
          </p:nvSpPr>
          <p:spPr>
            <a:xfrm>
              <a:off x="1191321" y="3553767"/>
              <a:ext cx="9688740" cy="146809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Марафон семейных ценностей «</a:t>
              </a:r>
              <a:r>
                <a:rPr lang="ru-RU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СемьяПроВсё</a:t>
              </a:r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r>
                <a:rPr lang="ru-RU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Кукарских</a:t>
              </a:r>
              <a:r>
                <a:rPr lang="ru-RU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М.А.</a:t>
              </a:r>
            </a:p>
            <a:p>
              <a:endParaRPr lang="ru-RU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«Открытое моделируемое пространство для самореализации семей с низким уровнем доходов «Арт-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рум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Шатрова С.И.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«Семейная гостиная»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Медведева О.И.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Региональный проект «Точка опоры»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Кислицина И.Ю.</a:t>
              </a:r>
              <a:endPara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«Арт-Лофт: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открытая моделируемая площадка для самореализации подростков»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Кукарских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М.А.</a:t>
              </a:r>
            </a:p>
            <a:p>
              <a:endPara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«Детство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безОпасности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Пискун Д.И.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«Сильные духом»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Московская А.Н. </a:t>
              </a:r>
            </a:p>
            <a:p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Профессиональный нетворкинг «</a:t>
              </a:r>
              <a:r>
                <a:rPr lang="ru-RU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Профи.Мы</a:t>
              </a:r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Шатрова С.И.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«Школа эффективных родителей»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Зверева Е.А., Медведева О.И</a:t>
              </a:r>
            </a:p>
            <a:p>
              <a:endParaRPr lang="ru-RU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Школа замещающих родителей</a:t>
              </a:r>
              <a:endPara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Звезда: 7 точек 8">
              <a:extLst>
                <a:ext uri="{FF2B5EF4-FFF2-40B4-BE49-F238E27FC236}">
                  <a16:creationId xmlns:a16="http://schemas.microsoft.com/office/drawing/2014/main" id="{5D4C9947-883F-07A6-6E30-A32114D658F4}"/>
                </a:ext>
              </a:extLst>
            </p:cNvPr>
            <p:cNvSpPr/>
            <p:nvPr/>
          </p:nvSpPr>
          <p:spPr>
            <a:xfrm>
              <a:off x="742950" y="5049690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Звезда: 7 точек 9">
              <a:extLst>
                <a:ext uri="{FF2B5EF4-FFF2-40B4-BE49-F238E27FC236}">
                  <a16:creationId xmlns:a16="http://schemas.microsoft.com/office/drawing/2014/main" id="{1573DCE7-1AA8-F662-AD91-EBC5CB98507C}"/>
                </a:ext>
              </a:extLst>
            </p:cNvPr>
            <p:cNvSpPr/>
            <p:nvPr/>
          </p:nvSpPr>
          <p:spPr>
            <a:xfrm>
              <a:off x="722814" y="7475734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Звезда: 7 точек 10">
              <a:extLst>
                <a:ext uri="{FF2B5EF4-FFF2-40B4-BE49-F238E27FC236}">
                  <a16:creationId xmlns:a16="http://schemas.microsoft.com/office/drawing/2014/main" id="{DDA491F7-95FC-4FA5-8D4C-0F5F2C7362A2}"/>
                </a:ext>
              </a:extLst>
            </p:cNvPr>
            <p:cNvSpPr/>
            <p:nvPr/>
          </p:nvSpPr>
          <p:spPr>
            <a:xfrm>
              <a:off x="722814" y="8900825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Звезда: 7 точек 11">
              <a:extLst>
                <a:ext uri="{FF2B5EF4-FFF2-40B4-BE49-F238E27FC236}">
                  <a16:creationId xmlns:a16="http://schemas.microsoft.com/office/drawing/2014/main" id="{B90270DB-87C6-05D3-E004-321EDA28093A}"/>
                </a:ext>
              </a:extLst>
            </p:cNvPr>
            <p:cNvSpPr/>
            <p:nvPr/>
          </p:nvSpPr>
          <p:spPr>
            <a:xfrm>
              <a:off x="722814" y="10325916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Звезда: 7 точек 12">
              <a:extLst>
                <a:ext uri="{FF2B5EF4-FFF2-40B4-BE49-F238E27FC236}">
                  <a16:creationId xmlns:a16="http://schemas.microsoft.com/office/drawing/2014/main" id="{3F8F9EE9-B3CE-CEAF-5DD7-67C5EE01FB75}"/>
                </a:ext>
              </a:extLst>
            </p:cNvPr>
            <p:cNvSpPr/>
            <p:nvPr/>
          </p:nvSpPr>
          <p:spPr>
            <a:xfrm>
              <a:off x="722814" y="12134121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Звезда: 7 точек 13">
              <a:extLst>
                <a:ext uri="{FF2B5EF4-FFF2-40B4-BE49-F238E27FC236}">
                  <a16:creationId xmlns:a16="http://schemas.microsoft.com/office/drawing/2014/main" id="{BF0073BE-ED5C-B188-1587-B68F91B16CBF}"/>
                </a:ext>
              </a:extLst>
            </p:cNvPr>
            <p:cNvSpPr/>
            <p:nvPr/>
          </p:nvSpPr>
          <p:spPr>
            <a:xfrm>
              <a:off x="723523" y="13564680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Звезда: 7 точек 14">
              <a:extLst>
                <a:ext uri="{FF2B5EF4-FFF2-40B4-BE49-F238E27FC236}">
                  <a16:creationId xmlns:a16="http://schemas.microsoft.com/office/drawing/2014/main" id="{AEB23F15-40A4-FABC-B1A3-1212989CCBC8}"/>
                </a:ext>
              </a:extLst>
            </p:cNvPr>
            <p:cNvSpPr/>
            <p:nvPr/>
          </p:nvSpPr>
          <p:spPr>
            <a:xfrm>
              <a:off x="742950" y="14827407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Звезда: 7 точек 15">
              <a:extLst>
                <a:ext uri="{FF2B5EF4-FFF2-40B4-BE49-F238E27FC236}">
                  <a16:creationId xmlns:a16="http://schemas.microsoft.com/office/drawing/2014/main" id="{08182F02-898F-5CE4-7C01-ED0C73DDDA1C}"/>
                </a:ext>
              </a:extLst>
            </p:cNvPr>
            <p:cNvSpPr/>
            <p:nvPr/>
          </p:nvSpPr>
          <p:spPr>
            <a:xfrm>
              <a:off x="722814" y="16236506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95F31FCC-051D-8401-0240-7BE708B0603E}"/>
                </a:ext>
              </a:extLst>
            </p:cNvPr>
            <p:cNvGrpSpPr/>
            <p:nvPr/>
          </p:nvGrpSpPr>
          <p:grpSpPr>
            <a:xfrm>
              <a:off x="722814" y="19598936"/>
              <a:ext cx="12269788" cy="784830"/>
              <a:chOff x="304800" y="1466443"/>
              <a:chExt cx="7286517" cy="784830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72FEBCC-4397-EAD7-7F90-F3C86B5CE447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ОБРАЗОВАТЕЛЬНЫЕ МЕРОПРИЯТИЯ:</a:t>
                </a:r>
                <a:endParaRPr lang="ru-RU" sz="4500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23" name="Прямая соединительная линия 22">
                <a:extLst>
                  <a:ext uri="{FF2B5EF4-FFF2-40B4-BE49-F238E27FC236}">
                    <a16:creationId xmlns:a16="http://schemas.microsoft.com/office/drawing/2014/main" id="{0E050E8F-C85B-FBEA-EAD9-0FA7D5A72C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7030A0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05473EC-C9DF-2860-728D-705F0BBF14BC}"/>
                </a:ext>
              </a:extLst>
            </p:cNvPr>
            <p:cNvSpPr txBox="1"/>
            <p:nvPr/>
          </p:nvSpPr>
          <p:spPr>
            <a:xfrm>
              <a:off x="1100460" y="21034572"/>
              <a:ext cx="9957126" cy="48013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Родительское собрание «Как любить ребенка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</a:p>
            <a:p>
              <a:endPara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Вебинар 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Ответственное Родительство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Кофанова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Г.Г.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Вебинар 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Вовлечение подростков в деструктивные сообщества»</a:t>
              </a:r>
            </a:p>
            <a:p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3200" i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Звиададзе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Н.А.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</a:p>
          </p:txBody>
        </p: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8A78C2B0-65AC-CCEE-0AEF-718CB50B4A52}"/>
                </a:ext>
              </a:extLst>
            </p:cNvPr>
            <p:cNvCxnSpPr/>
            <p:nvPr/>
          </p:nvCxnSpPr>
          <p:spPr>
            <a:xfrm>
              <a:off x="657225" y="482347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8886AA20-E0C4-3D4F-8DA8-2564176193E6}"/>
                </a:ext>
              </a:extLst>
            </p:cNvPr>
            <p:cNvCxnSpPr/>
            <p:nvPr/>
          </p:nvCxnSpPr>
          <p:spPr>
            <a:xfrm>
              <a:off x="757994" y="723781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62C2C06F-9375-FD88-B999-1FFBDC0475EA}"/>
                </a:ext>
              </a:extLst>
            </p:cNvPr>
            <p:cNvCxnSpPr/>
            <p:nvPr/>
          </p:nvCxnSpPr>
          <p:spPr>
            <a:xfrm>
              <a:off x="742950" y="8673584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id="{FC69F9BB-D66E-47D4-692F-153395CD0B29}"/>
                </a:ext>
              </a:extLst>
            </p:cNvPr>
            <p:cNvCxnSpPr/>
            <p:nvPr/>
          </p:nvCxnSpPr>
          <p:spPr>
            <a:xfrm>
              <a:off x="774036" y="10125394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09C17270-E2BE-FF7A-0A64-ECB2267AF63D}"/>
                </a:ext>
              </a:extLst>
            </p:cNvPr>
            <p:cNvCxnSpPr/>
            <p:nvPr/>
          </p:nvCxnSpPr>
          <p:spPr>
            <a:xfrm>
              <a:off x="722814" y="1201034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E101D229-6871-FD34-8935-1481EFA80A20}"/>
                </a:ext>
              </a:extLst>
            </p:cNvPr>
            <p:cNvCxnSpPr/>
            <p:nvPr/>
          </p:nvCxnSpPr>
          <p:spPr>
            <a:xfrm>
              <a:off x="757994" y="13365899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>
              <a:extLst>
                <a:ext uri="{FF2B5EF4-FFF2-40B4-BE49-F238E27FC236}">
                  <a16:creationId xmlns:a16="http://schemas.microsoft.com/office/drawing/2014/main" id="{FA5D3E11-FAED-9C2D-C449-706BDC2A00A8}"/>
                </a:ext>
              </a:extLst>
            </p:cNvPr>
            <p:cNvCxnSpPr/>
            <p:nvPr/>
          </p:nvCxnSpPr>
          <p:spPr>
            <a:xfrm>
              <a:off x="742950" y="1460916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52C87955-1F22-6647-9F4F-E7853FBDC14A}"/>
                </a:ext>
              </a:extLst>
            </p:cNvPr>
            <p:cNvCxnSpPr/>
            <p:nvPr/>
          </p:nvCxnSpPr>
          <p:spPr>
            <a:xfrm>
              <a:off x="744931" y="22132529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>
              <a:extLst>
                <a:ext uri="{FF2B5EF4-FFF2-40B4-BE49-F238E27FC236}">
                  <a16:creationId xmlns:a16="http://schemas.microsoft.com/office/drawing/2014/main" id="{41E987B4-9E61-E926-721A-191BBA190747}"/>
                </a:ext>
              </a:extLst>
            </p:cNvPr>
            <p:cNvCxnSpPr/>
            <p:nvPr/>
          </p:nvCxnSpPr>
          <p:spPr>
            <a:xfrm>
              <a:off x="774036" y="2396064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0E4A3D17-961B-B185-8490-4D24C2588FD9}"/>
                </a:ext>
              </a:extLst>
            </p:cNvPr>
            <p:cNvCxnSpPr/>
            <p:nvPr/>
          </p:nvCxnSpPr>
          <p:spPr>
            <a:xfrm>
              <a:off x="757994" y="1601284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Звезда: 7 точек 44">
              <a:extLst>
                <a:ext uri="{FF2B5EF4-FFF2-40B4-BE49-F238E27FC236}">
                  <a16:creationId xmlns:a16="http://schemas.microsoft.com/office/drawing/2014/main" id="{66F0015B-4597-EDA5-9E4D-4FA60F578A12}"/>
                </a:ext>
              </a:extLst>
            </p:cNvPr>
            <p:cNvSpPr/>
            <p:nvPr/>
          </p:nvSpPr>
          <p:spPr>
            <a:xfrm>
              <a:off x="722814" y="17610739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id="{1DCCE7AA-2BD1-85B3-B28B-A96FCDF980FE}"/>
                </a:ext>
              </a:extLst>
            </p:cNvPr>
            <p:cNvCxnSpPr/>
            <p:nvPr/>
          </p:nvCxnSpPr>
          <p:spPr>
            <a:xfrm>
              <a:off x="722814" y="1741653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Звезда: 7 точек 46">
              <a:extLst>
                <a:ext uri="{FF2B5EF4-FFF2-40B4-BE49-F238E27FC236}">
                  <a16:creationId xmlns:a16="http://schemas.microsoft.com/office/drawing/2014/main" id="{1D04C866-0CE1-0B88-58E1-71634379CA4B}"/>
                </a:ext>
              </a:extLst>
            </p:cNvPr>
            <p:cNvSpPr/>
            <p:nvPr/>
          </p:nvSpPr>
          <p:spPr>
            <a:xfrm>
              <a:off x="639293" y="21135912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Звезда: 7 точек 47">
              <a:extLst>
                <a:ext uri="{FF2B5EF4-FFF2-40B4-BE49-F238E27FC236}">
                  <a16:creationId xmlns:a16="http://schemas.microsoft.com/office/drawing/2014/main" id="{56EC87F5-201E-8BFE-EC77-E257F7C83D40}"/>
                </a:ext>
              </a:extLst>
            </p:cNvPr>
            <p:cNvSpPr/>
            <p:nvPr/>
          </p:nvSpPr>
          <p:spPr>
            <a:xfrm>
              <a:off x="657225" y="22525906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Звезда: 7 точек 48">
              <a:extLst>
                <a:ext uri="{FF2B5EF4-FFF2-40B4-BE49-F238E27FC236}">
                  <a16:creationId xmlns:a16="http://schemas.microsoft.com/office/drawing/2014/main" id="{DA3E7CFB-B103-B66B-D521-9B5A363D0D41}"/>
                </a:ext>
              </a:extLst>
            </p:cNvPr>
            <p:cNvSpPr/>
            <p:nvPr/>
          </p:nvSpPr>
          <p:spPr>
            <a:xfrm>
              <a:off x="657225" y="24330623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831364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>
            <a:extLst>
              <a:ext uri="{FF2B5EF4-FFF2-40B4-BE49-F238E27FC236}">
                <a16:creationId xmlns:a16="http://schemas.microsoft.com/office/drawing/2014/main" id="{1873F413-A962-F9C9-36E8-01EC409A8831}"/>
              </a:ext>
            </a:extLst>
          </p:cNvPr>
          <p:cNvGrpSpPr/>
          <p:nvPr/>
        </p:nvGrpSpPr>
        <p:grpSpPr>
          <a:xfrm>
            <a:off x="699837" y="215911"/>
            <a:ext cx="20255163" cy="23174670"/>
            <a:chOff x="699837" y="215911"/>
            <a:chExt cx="20255163" cy="23174670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31E647B-AC6A-71D7-AFE6-1E8324162820}"/>
                </a:ext>
              </a:extLst>
            </p:cNvPr>
            <p:cNvSpPr txBox="1"/>
            <p:nvPr/>
          </p:nvSpPr>
          <p:spPr>
            <a:xfrm>
              <a:off x="723900" y="215911"/>
              <a:ext cx="20212050" cy="17235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СФЕРА КОНЦЕНТРАЦИИ ПРОБЛЕМ:</a:t>
              </a:r>
              <a: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7200" b="1" dirty="0">
                  <a:solidFill>
                    <a:srgbClr val="203864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«ПРОБЛЕМЫ С АДИКЦИЕЙ»</a:t>
              </a:r>
              <a:endPara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40E092E-5178-09BE-1D60-B5577728C87B}"/>
                </a:ext>
              </a:extLst>
            </p:cNvPr>
            <p:cNvSpPr txBox="1"/>
            <p:nvPr/>
          </p:nvSpPr>
          <p:spPr>
            <a:xfrm>
              <a:off x="742950" y="2073563"/>
              <a:ext cx="20193000" cy="19389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АЛКОГОЛЬНАЯ ЗАВИСИМОСТЬ У РЕБЕНКА</a:t>
              </a:r>
            </a:p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НАРКОТИЧЕСКАЯ ЗАВИСИМОСТЬ У РЕБЕНКА</a:t>
              </a:r>
            </a:p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КУРЕНИЕ РЕБЕНКА</a:t>
              </a:r>
            </a:p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ИНТЕРНЕТ ЗАВИСИМОСТЬ У РЕБЕНКА</a:t>
              </a:r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DB5D133A-E4A3-8594-A983-EF94C02CADA3}"/>
                </a:ext>
              </a:extLst>
            </p:cNvPr>
            <p:cNvGrpSpPr/>
            <p:nvPr/>
          </p:nvGrpSpPr>
          <p:grpSpPr>
            <a:xfrm>
              <a:off x="820391" y="22605751"/>
              <a:ext cx="5945188" cy="784830"/>
              <a:chOff x="304800" y="1466443"/>
              <a:chExt cx="3530600" cy="784830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0417DE-18C7-61F4-6E0B-20BD150B6341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3429000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20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ДИАГНОСТИКА:</a:t>
                </a:r>
                <a:endParaRPr lang="ru-RU" sz="4500" dirty="0"/>
              </a:p>
            </p:txBody>
          </p:sp>
          <p:cxnSp>
            <p:nvCxnSpPr>
              <p:cNvPr id="8" name="Прямая соединительная линия 7">
                <a:extLst>
                  <a:ext uri="{FF2B5EF4-FFF2-40B4-BE49-F238E27FC236}">
                    <a16:creationId xmlns:a16="http://schemas.microsoft.com/office/drawing/2014/main" id="{5BBE3CDF-2C46-9E19-C796-C2F9F556EC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chemeClr val="accent1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id="{A2BABBF3-7240-2389-710A-15C21B2FCB1C}"/>
                </a:ext>
              </a:extLst>
            </p:cNvPr>
            <p:cNvGrpSpPr/>
            <p:nvPr/>
          </p:nvGrpSpPr>
          <p:grpSpPr>
            <a:xfrm>
              <a:off x="742950" y="4193476"/>
              <a:ext cx="12269788" cy="784830"/>
              <a:chOff x="304800" y="1466443"/>
              <a:chExt cx="7286517" cy="784830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33E9CD9-1AA2-B4A2-42FA-509FF4C3EDC3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ПРОЕКТЫ/ ПРАКТИКИ:</a:t>
                </a:r>
                <a:endParaRPr lang="ru-RU" sz="45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3" name="Прямая соединительная линия 12">
                <a:extLst>
                  <a:ext uri="{FF2B5EF4-FFF2-40B4-BE49-F238E27FC236}">
                    <a16:creationId xmlns:a16="http://schemas.microsoft.com/office/drawing/2014/main" id="{354065B9-CF96-4DA3-0FBF-F36C7EB07D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385723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Звезда: 7 точек 13">
              <a:extLst>
                <a:ext uri="{FF2B5EF4-FFF2-40B4-BE49-F238E27FC236}">
                  <a16:creationId xmlns:a16="http://schemas.microsoft.com/office/drawing/2014/main" id="{F7CAB0AA-B0C6-7D20-7F81-C506785473B5}"/>
                </a:ext>
              </a:extLst>
            </p:cNvPr>
            <p:cNvSpPr/>
            <p:nvPr/>
          </p:nvSpPr>
          <p:spPr>
            <a:xfrm>
              <a:off x="830817" y="5026432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288413A-6F05-2BF5-3D46-402C410B84D5}"/>
                </a:ext>
              </a:extLst>
            </p:cNvPr>
            <p:cNvSpPr txBox="1"/>
            <p:nvPr/>
          </p:nvSpPr>
          <p:spPr>
            <a:xfrm>
              <a:off x="1291681" y="4953690"/>
              <a:ext cx="9484018" cy="138191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Марафон семейных ценностей «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СемьяПроВсё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Кукарских</a:t>
              </a:r>
              <a:r>
                <a:rPr lang="ru-RU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М.А.</a:t>
              </a:r>
            </a:p>
            <a:p>
              <a:endPara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«Открытое моделируемое пространство для самореализации семей с низким уровнем доходов «Арт-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рум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Шатрова С.И.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Программы предоставления социальных услуг в форме полустационарного обслуживания «Правильный путь»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(10 дней), </a:t>
              </a: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«Территория выбора»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(18 дней)</a:t>
              </a:r>
            </a:p>
            <a:p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Медведева О.И.</a:t>
              </a: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«Арт-Лофт: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открытая моделируемая площадка для самореализации подростков»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Кукарских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М.А.</a:t>
              </a:r>
            </a:p>
            <a:p>
              <a:endPara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«Детство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безОпасности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Пискун Д.И.</a:t>
              </a:r>
              <a:endPara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«Сильные духом»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Московская А.Н. </a:t>
              </a:r>
            </a:p>
            <a:p>
              <a:r>
                <a:rPr lang="ru-RU" sz="3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Проект «Я рядом»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(д</a:t>
              </a:r>
              <a:r>
                <a:rPr lang="ru-RU" sz="3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ети, оставшиеся без попечения родителей)</a:t>
              </a:r>
            </a:p>
            <a:p>
              <a:r>
                <a:rPr lang="ru-RU" sz="32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Т</a:t>
              </a:r>
              <a:r>
                <a:rPr lang="ru-RU" sz="32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араканова Ю.Ю.</a:t>
              </a:r>
              <a:endPara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C6A0E79-9D8D-C5AB-FCC5-B8EA8EF8B793}"/>
                </a:ext>
              </a:extLst>
            </p:cNvPr>
            <p:cNvSpPr txBox="1"/>
            <p:nvPr/>
          </p:nvSpPr>
          <p:spPr>
            <a:xfrm>
              <a:off x="1291681" y="19571069"/>
              <a:ext cx="10705700" cy="2062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Онлайн семинар-практикум для специалистов, работающих с детьми (3 часа) «Девиантное поведение, причины и способы преодоления»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П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одгорная Е.Н.</a:t>
              </a:r>
            </a:p>
          </p:txBody>
        </p:sp>
        <p:sp>
          <p:nvSpPr>
            <p:cNvPr id="19" name="Звезда: 7 точек 18">
              <a:extLst>
                <a:ext uri="{FF2B5EF4-FFF2-40B4-BE49-F238E27FC236}">
                  <a16:creationId xmlns:a16="http://schemas.microsoft.com/office/drawing/2014/main" id="{265E1B5D-9FF5-EC39-6F98-53F4A30BE013}"/>
                </a:ext>
              </a:extLst>
            </p:cNvPr>
            <p:cNvSpPr/>
            <p:nvPr/>
          </p:nvSpPr>
          <p:spPr>
            <a:xfrm>
              <a:off x="828466" y="6598195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Звезда: 7 точек 19">
              <a:extLst>
                <a:ext uri="{FF2B5EF4-FFF2-40B4-BE49-F238E27FC236}">
                  <a16:creationId xmlns:a16="http://schemas.microsoft.com/office/drawing/2014/main" id="{723F987D-A28B-4DE9-7EEB-91E81D99A22B}"/>
                </a:ext>
              </a:extLst>
            </p:cNvPr>
            <p:cNvSpPr/>
            <p:nvPr/>
          </p:nvSpPr>
          <p:spPr>
            <a:xfrm>
              <a:off x="828466" y="8967489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Звезда: 7 точек 20">
              <a:extLst>
                <a:ext uri="{FF2B5EF4-FFF2-40B4-BE49-F238E27FC236}">
                  <a16:creationId xmlns:a16="http://schemas.microsoft.com/office/drawing/2014/main" id="{DD571B2E-007B-CA96-033E-7FF9A0DE36F2}"/>
                </a:ext>
              </a:extLst>
            </p:cNvPr>
            <p:cNvSpPr/>
            <p:nvPr/>
          </p:nvSpPr>
          <p:spPr>
            <a:xfrm>
              <a:off x="823399" y="11902857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Звезда: 7 точек 21">
              <a:extLst>
                <a:ext uri="{FF2B5EF4-FFF2-40B4-BE49-F238E27FC236}">
                  <a16:creationId xmlns:a16="http://schemas.microsoft.com/office/drawing/2014/main" id="{EFD23FBC-4E81-81D1-D169-DC038BC935E3}"/>
                </a:ext>
              </a:extLst>
            </p:cNvPr>
            <p:cNvSpPr/>
            <p:nvPr/>
          </p:nvSpPr>
          <p:spPr>
            <a:xfrm>
              <a:off x="830817" y="13846379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Звезда: 7 точек 22">
              <a:extLst>
                <a:ext uri="{FF2B5EF4-FFF2-40B4-BE49-F238E27FC236}">
                  <a16:creationId xmlns:a16="http://schemas.microsoft.com/office/drawing/2014/main" id="{69FA593C-1022-07E2-2893-376890873234}"/>
                </a:ext>
              </a:extLst>
            </p:cNvPr>
            <p:cNvSpPr/>
            <p:nvPr/>
          </p:nvSpPr>
          <p:spPr>
            <a:xfrm>
              <a:off x="823399" y="15238597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Звезда: 7 точек 23">
              <a:extLst>
                <a:ext uri="{FF2B5EF4-FFF2-40B4-BE49-F238E27FC236}">
                  <a16:creationId xmlns:a16="http://schemas.microsoft.com/office/drawing/2014/main" id="{9E2F830F-3718-ECF0-C42F-857681D124D4}"/>
                </a:ext>
              </a:extLst>
            </p:cNvPr>
            <p:cNvSpPr/>
            <p:nvPr/>
          </p:nvSpPr>
          <p:spPr>
            <a:xfrm>
              <a:off x="823399" y="16694983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id="{28490E71-D678-DE00-8940-0D782D7484D4}"/>
                </a:ext>
              </a:extLst>
            </p:cNvPr>
            <p:cNvGrpSpPr/>
            <p:nvPr/>
          </p:nvGrpSpPr>
          <p:grpSpPr>
            <a:xfrm>
              <a:off x="742950" y="18621331"/>
              <a:ext cx="12269788" cy="784830"/>
              <a:chOff x="304800" y="1466443"/>
              <a:chExt cx="7286517" cy="784830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44E8E43-2B4B-4D43-680B-AF479238E7EF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ОБРАЗОВАТЕЛЬНЫЕ МЕРОПРИЯТИЯ:</a:t>
                </a:r>
                <a:endParaRPr lang="ru-RU" sz="4500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28" name="Прямая соединительная линия 27">
                <a:extLst>
                  <a:ext uri="{FF2B5EF4-FFF2-40B4-BE49-F238E27FC236}">
                    <a16:creationId xmlns:a16="http://schemas.microsoft.com/office/drawing/2014/main" id="{988D0464-31BF-3AD6-DA3B-7FFAA47494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7030A0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65FD6FB2-350B-5C11-34B9-45BB9B5CD33F}"/>
                </a:ext>
              </a:extLst>
            </p:cNvPr>
            <p:cNvCxnSpPr/>
            <p:nvPr/>
          </p:nvCxnSpPr>
          <p:spPr>
            <a:xfrm>
              <a:off x="742950" y="6324083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id="{E705F671-090C-18B2-2240-2BFB08B7D2CE}"/>
                </a:ext>
              </a:extLst>
            </p:cNvPr>
            <p:cNvCxnSpPr/>
            <p:nvPr/>
          </p:nvCxnSpPr>
          <p:spPr>
            <a:xfrm>
              <a:off x="742950" y="864216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3890578A-F90E-BD38-715B-EEC83336FA65}"/>
                </a:ext>
              </a:extLst>
            </p:cNvPr>
            <p:cNvCxnSpPr/>
            <p:nvPr/>
          </p:nvCxnSpPr>
          <p:spPr>
            <a:xfrm>
              <a:off x="699837" y="1153776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D063C9DC-FCCD-E383-7EBA-D9C5887E865B}"/>
                </a:ext>
              </a:extLst>
            </p:cNvPr>
            <p:cNvCxnSpPr/>
            <p:nvPr/>
          </p:nvCxnSpPr>
          <p:spPr>
            <a:xfrm>
              <a:off x="726908" y="13567093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>
              <a:extLst>
                <a:ext uri="{FF2B5EF4-FFF2-40B4-BE49-F238E27FC236}">
                  <a16:creationId xmlns:a16="http://schemas.microsoft.com/office/drawing/2014/main" id="{0DA843C3-E32B-EA2A-BAB9-184A4B4B3703}"/>
                </a:ext>
              </a:extLst>
            </p:cNvPr>
            <p:cNvCxnSpPr/>
            <p:nvPr/>
          </p:nvCxnSpPr>
          <p:spPr>
            <a:xfrm>
              <a:off x="718887" y="1511515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15E19F25-9CA5-6038-AED7-DEAE2A7BDDF1}"/>
                </a:ext>
              </a:extLst>
            </p:cNvPr>
            <p:cNvCxnSpPr/>
            <p:nvPr/>
          </p:nvCxnSpPr>
          <p:spPr>
            <a:xfrm>
              <a:off x="699837" y="16438629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E2518DEA-3680-49D2-08EA-7A7990D8CC12}"/>
                </a:ext>
              </a:extLst>
            </p:cNvPr>
            <p:cNvCxnSpPr/>
            <p:nvPr/>
          </p:nvCxnSpPr>
          <p:spPr>
            <a:xfrm>
              <a:off x="742950" y="1829149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Звезда: 7 точек 35">
              <a:extLst>
                <a:ext uri="{FF2B5EF4-FFF2-40B4-BE49-F238E27FC236}">
                  <a16:creationId xmlns:a16="http://schemas.microsoft.com/office/drawing/2014/main" id="{DBAC2632-0D05-9C97-EA10-7FB51F66D895}"/>
                </a:ext>
              </a:extLst>
            </p:cNvPr>
            <p:cNvSpPr/>
            <p:nvPr/>
          </p:nvSpPr>
          <p:spPr>
            <a:xfrm>
              <a:off x="820391" y="19650732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B1F649B7-D671-4D1E-494C-DB92B214EB6C}"/>
                </a:ext>
              </a:extLst>
            </p:cNvPr>
            <p:cNvCxnSpPr/>
            <p:nvPr/>
          </p:nvCxnSpPr>
          <p:spPr>
            <a:xfrm>
              <a:off x="742950" y="22068834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0962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Группа 52">
            <a:extLst>
              <a:ext uri="{FF2B5EF4-FFF2-40B4-BE49-F238E27FC236}">
                <a16:creationId xmlns:a16="http://schemas.microsoft.com/office/drawing/2014/main" id="{910DA127-CCCA-80A9-6128-EC56F9A5EE23}"/>
              </a:ext>
            </a:extLst>
          </p:cNvPr>
          <p:cNvGrpSpPr/>
          <p:nvPr/>
        </p:nvGrpSpPr>
        <p:grpSpPr>
          <a:xfrm>
            <a:off x="693737" y="215911"/>
            <a:ext cx="20269284" cy="28355723"/>
            <a:chOff x="693737" y="215911"/>
            <a:chExt cx="20269284" cy="28355723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0C7A226-C585-10CE-232F-434646B54F57}"/>
                </a:ext>
              </a:extLst>
            </p:cNvPr>
            <p:cNvSpPr txBox="1"/>
            <p:nvPr/>
          </p:nvSpPr>
          <p:spPr>
            <a:xfrm>
              <a:off x="723900" y="215911"/>
              <a:ext cx="20212050" cy="17235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СФЕРА КОНЦЕНТРАЦИИ ПРОБЛЕМ:</a:t>
              </a:r>
              <a: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ru-RU" sz="34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7200" b="1" dirty="0">
                  <a:solidFill>
                    <a:srgbClr val="203864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«ПРОБЛЕМЫ УПРАВЛЕНИЯ ЭМОЦИЯМИ»</a:t>
              </a:r>
              <a:endPara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8C802D1-1858-4360-2C14-742F1F1899F9}"/>
                </a:ext>
              </a:extLst>
            </p:cNvPr>
            <p:cNvSpPr txBox="1"/>
            <p:nvPr/>
          </p:nvSpPr>
          <p:spPr>
            <a:xfrm>
              <a:off x="742950" y="2073563"/>
              <a:ext cx="2019300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3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АУТОАГРЕССИЯ, АГРЕССИЯ, СУИЦИД, САМОПОВРЕЖДАЮЩЕЕ ПОВЕДЕНИЕ</a:t>
              </a:r>
            </a:p>
          </p:txBody>
        </p: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BD612112-DCDB-652F-E111-680BBFB8B542}"/>
                </a:ext>
              </a:extLst>
            </p:cNvPr>
            <p:cNvGrpSpPr/>
            <p:nvPr/>
          </p:nvGrpSpPr>
          <p:grpSpPr>
            <a:xfrm>
              <a:off x="750971" y="2684063"/>
              <a:ext cx="5945188" cy="784830"/>
              <a:chOff x="304800" y="1466443"/>
              <a:chExt cx="3530600" cy="784830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00110B4-6A81-7455-4C22-45E38B0B3060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3429000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203864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ДИАГНОСТИКА:</a:t>
                </a:r>
                <a:endParaRPr lang="ru-RU" sz="4500" dirty="0"/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:a16="http://schemas.microsoft.com/office/drawing/2014/main" id="{44EB7BC7-FE97-18AA-167B-5C6C360F90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chemeClr val="accent1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7AF8F7F-2C7A-9135-E676-D79C12D9E31C}"/>
                </a:ext>
              </a:extLst>
            </p:cNvPr>
            <p:cNvSpPr txBox="1"/>
            <p:nvPr/>
          </p:nvSpPr>
          <p:spPr>
            <a:xfrm>
              <a:off x="1303935" y="3468893"/>
              <a:ext cx="10195338" cy="1006429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Программный комплекс «Персона</a:t>
              </a:r>
              <a:r>
                <a:rPr lang="ru-RU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цветовой тест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Люшера</a:t>
              </a:r>
              <a:r>
                <a:rPr lang="ru-RU" sz="3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;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личностный опросник </a:t>
              </a:r>
              <a:r>
                <a:rPr lang="ru-RU" sz="32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Кэттелла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Тест жизнестойкости 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Мадди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Шкала депрессии Бека </a:t>
              </a:r>
            </a:p>
            <a:p>
              <a:endPara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Госпитальная шкала тревоги и депрессии  HADS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(модификация Т.Н. Разуваевой) </a:t>
              </a:r>
            </a:p>
            <a:p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Карта суицидального риска</a:t>
              </a:r>
              <a:endPara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Личностный опросник ИСН 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(выявление суицидально опасных установок у подростков 13-18 лет)</a:t>
              </a:r>
            </a:p>
            <a:p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Методика субъективного ощущения одиночества </a:t>
              </a:r>
              <a:b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Д. Рассела и М. Фергюсона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endPara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Таблица первичного выявления суицидального риска – чек лист	</a:t>
              </a:r>
            </a:p>
          </p:txBody>
        </p:sp>
        <p:sp>
          <p:nvSpPr>
            <p:cNvPr id="9" name="Звезда: 7 точек 8">
              <a:extLst>
                <a:ext uri="{FF2B5EF4-FFF2-40B4-BE49-F238E27FC236}">
                  <a16:creationId xmlns:a16="http://schemas.microsoft.com/office/drawing/2014/main" id="{952B6317-28DB-931B-A731-4AD8562A9640}"/>
                </a:ext>
              </a:extLst>
            </p:cNvPr>
            <p:cNvSpPr/>
            <p:nvPr/>
          </p:nvSpPr>
          <p:spPr>
            <a:xfrm>
              <a:off x="699472" y="3496074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Звезда: 7 точек 9">
              <a:extLst>
                <a:ext uri="{FF2B5EF4-FFF2-40B4-BE49-F238E27FC236}">
                  <a16:creationId xmlns:a16="http://schemas.microsoft.com/office/drawing/2014/main" id="{A3BA4120-A136-F948-1959-274794404898}"/>
                </a:ext>
              </a:extLst>
            </p:cNvPr>
            <p:cNvSpPr/>
            <p:nvPr/>
          </p:nvSpPr>
          <p:spPr>
            <a:xfrm>
              <a:off x="723900" y="5008203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Звезда: 7 точек 10">
              <a:extLst>
                <a:ext uri="{FF2B5EF4-FFF2-40B4-BE49-F238E27FC236}">
                  <a16:creationId xmlns:a16="http://schemas.microsoft.com/office/drawing/2014/main" id="{54EC7725-5B6E-FE66-E0A4-F59C5E78776D}"/>
                </a:ext>
              </a:extLst>
            </p:cNvPr>
            <p:cNvSpPr/>
            <p:nvPr/>
          </p:nvSpPr>
          <p:spPr>
            <a:xfrm>
              <a:off x="723900" y="6111225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Звезда: 7 точек 11">
              <a:extLst>
                <a:ext uri="{FF2B5EF4-FFF2-40B4-BE49-F238E27FC236}">
                  <a16:creationId xmlns:a16="http://schemas.microsoft.com/office/drawing/2014/main" id="{82EB461A-F69F-DBF5-F29C-D2DF25B5C67E}"/>
                </a:ext>
              </a:extLst>
            </p:cNvPr>
            <p:cNvSpPr/>
            <p:nvPr/>
          </p:nvSpPr>
          <p:spPr>
            <a:xfrm>
              <a:off x="723899" y="7124422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Звезда: 7 точек 12">
              <a:extLst>
                <a:ext uri="{FF2B5EF4-FFF2-40B4-BE49-F238E27FC236}">
                  <a16:creationId xmlns:a16="http://schemas.microsoft.com/office/drawing/2014/main" id="{B1223ADD-8176-1000-BB8F-F98C2F200AAC}"/>
                </a:ext>
              </a:extLst>
            </p:cNvPr>
            <p:cNvSpPr/>
            <p:nvPr/>
          </p:nvSpPr>
          <p:spPr>
            <a:xfrm>
              <a:off x="699472" y="8509875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Звезда: 7 точек 13">
              <a:extLst>
                <a:ext uri="{FF2B5EF4-FFF2-40B4-BE49-F238E27FC236}">
                  <a16:creationId xmlns:a16="http://schemas.microsoft.com/office/drawing/2014/main" id="{D3C89FA9-92E4-E653-B5A2-07882721B621}"/>
                </a:ext>
              </a:extLst>
            </p:cNvPr>
            <p:cNvSpPr/>
            <p:nvPr/>
          </p:nvSpPr>
          <p:spPr>
            <a:xfrm>
              <a:off x="699471" y="9548371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Звезда: 7 точек 14">
              <a:extLst>
                <a:ext uri="{FF2B5EF4-FFF2-40B4-BE49-F238E27FC236}">
                  <a16:creationId xmlns:a16="http://schemas.microsoft.com/office/drawing/2014/main" id="{6337DE38-00A9-7158-8390-AEA5AF89EEA3}"/>
                </a:ext>
              </a:extLst>
            </p:cNvPr>
            <p:cNvSpPr/>
            <p:nvPr/>
          </p:nvSpPr>
          <p:spPr>
            <a:xfrm>
              <a:off x="729095" y="10951718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Звезда: 7 точек 15">
              <a:extLst>
                <a:ext uri="{FF2B5EF4-FFF2-40B4-BE49-F238E27FC236}">
                  <a16:creationId xmlns:a16="http://schemas.microsoft.com/office/drawing/2014/main" id="{434054E8-37C0-B8B6-F640-CA3E14E4596D}"/>
                </a:ext>
              </a:extLst>
            </p:cNvPr>
            <p:cNvSpPr/>
            <p:nvPr/>
          </p:nvSpPr>
          <p:spPr>
            <a:xfrm>
              <a:off x="723898" y="12498322"/>
              <a:ext cx="433379" cy="433379"/>
            </a:xfrm>
            <a:prstGeom prst="star7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2842E4EC-C934-177F-5906-3224146C936F}"/>
                </a:ext>
              </a:extLst>
            </p:cNvPr>
            <p:cNvCxnSpPr/>
            <p:nvPr/>
          </p:nvCxnSpPr>
          <p:spPr>
            <a:xfrm>
              <a:off x="750971" y="477461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59F5497D-19E8-FCBA-4380-88C25C530623}"/>
                </a:ext>
              </a:extLst>
            </p:cNvPr>
            <p:cNvCxnSpPr/>
            <p:nvPr/>
          </p:nvCxnSpPr>
          <p:spPr>
            <a:xfrm>
              <a:off x="750971" y="593986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7C7D4514-FBAB-633D-DAA4-C095E7D20FAC}"/>
                </a:ext>
              </a:extLst>
            </p:cNvPr>
            <p:cNvCxnSpPr/>
            <p:nvPr/>
          </p:nvCxnSpPr>
          <p:spPr>
            <a:xfrm>
              <a:off x="750971" y="696072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8D06FF90-D955-9508-7DD9-115C1BF214ED}"/>
                </a:ext>
              </a:extLst>
            </p:cNvPr>
            <p:cNvCxnSpPr/>
            <p:nvPr/>
          </p:nvCxnSpPr>
          <p:spPr>
            <a:xfrm>
              <a:off x="750971" y="8262318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C4D1F82A-F508-93BA-6EBD-AFC97549E6DF}"/>
                </a:ext>
              </a:extLst>
            </p:cNvPr>
            <p:cNvCxnSpPr/>
            <p:nvPr/>
          </p:nvCxnSpPr>
          <p:spPr>
            <a:xfrm>
              <a:off x="750971" y="929485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A1A1BF3E-AA5C-61F7-2083-85968FB6016A}"/>
                </a:ext>
              </a:extLst>
            </p:cNvPr>
            <p:cNvCxnSpPr/>
            <p:nvPr/>
          </p:nvCxnSpPr>
          <p:spPr>
            <a:xfrm>
              <a:off x="750971" y="1068905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01A08A0E-DBAF-6730-1B3D-36EB75AFF802}"/>
                </a:ext>
              </a:extLst>
            </p:cNvPr>
            <p:cNvCxnSpPr/>
            <p:nvPr/>
          </p:nvCxnSpPr>
          <p:spPr>
            <a:xfrm>
              <a:off x="742950" y="12108781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D227D57A-BAFD-3C56-2F75-783AFED9306A}"/>
                </a:ext>
              </a:extLst>
            </p:cNvPr>
            <p:cNvCxnSpPr/>
            <p:nvPr/>
          </p:nvCxnSpPr>
          <p:spPr>
            <a:xfrm>
              <a:off x="750971" y="13523402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C5C4F000-ABAD-B4CA-3381-2D34AD22C942}"/>
                </a:ext>
              </a:extLst>
            </p:cNvPr>
            <p:cNvGrpSpPr/>
            <p:nvPr/>
          </p:nvGrpSpPr>
          <p:grpSpPr>
            <a:xfrm>
              <a:off x="750971" y="13727638"/>
              <a:ext cx="12269788" cy="784830"/>
              <a:chOff x="304800" y="1466443"/>
              <a:chExt cx="7286517" cy="784830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E3A5C56-CB5D-31B0-E63F-F5A0203C4CA0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ПРОЕКТЫ/ ПРАКТИКИ:</a:t>
                </a:r>
                <a:endParaRPr lang="ru-RU" sz="45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27" name="Прямая соединительная линия 26">
                <a:extLst>
                  <a:ext uri="{FF2B5EF4-FFF2-40B4-BE49-F238E27FC236}">
                    <a16:creationId xmlns:a16="http://schemas.microsoft.com/office/drawing/2014/main" id="{762C241A-707E-46AD-5667-7489BADFC1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385723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Звезда: 7 точек 27">
              <a:extLst>
                <a:ext uri="{FF2B5EF4-FFF2-40B4-BE49-F238E27FC236}">
                  <a16:creationId xmlns:a16="http://schemas.microsoft.com/office/drawing/2014/main" id="{C5CD456F-3023-AE9A-6542-D2CED1FD1AA0}"/>
                </a:ext>
              </a:extLst>
            </p:cNvPr>
            <p:cNvSpPr/>
            <p:nvPr/>
          </p:nvSpPr>
          <p:spPr>
            <a:xfrm>
              <a:off x="723119" y="14649614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18DD31B-FCE6-D4CF-20E0-137B39AADCD1}"/>
                </a:ext>
              </a:extLst>
            </p:cNvPr>
            <p:cNvSpPr txBox="1"/>
            <p:nvPr/>
          </p:nvSpPr>
          <p:spPr>
            <a:xfrm>
              <a:off x="1132850" y="14569753"/>
              <a:ext cx="9950786" cy="66479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Марафон семейных ценностей «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СемьяПроВсё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Кукарских</a:t>
              </a:r>
              <a:r>
                <a:rPr lang="ru-RU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М.А.</a:t>
              </a:r>
            </a:p>
            <a:p>
              <a:endPara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«Открытое моделируемое пространство для самореализации семей с низким уровнем доходов «Арт-</a:t>
              </a:r>
              <a:r>
                <a:rPr lang="ru-RU" sz="32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рум</a:t>
              </a:r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Шатрова С.И.</a:t>
              </a:r>
            </a:p>
            <a:p>
              <a:endPara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«Программа уровневой профилактики суицида у несовершеннолетних» </a:t>
              </a:r>
            </a:p>
            <a:p>
              <a:r>
                <a:rPr lang="ru-RU" sz="3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3200" i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Кофанова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Г.Г.</a:t>
              </a:r>
            </a:p>
            <a:p>
              <a:endPara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Маркеры, алгоритм, первая помощь в ситуации угрозы суицида</a:t>
              </a:r>
            </a:p>
          </p:txBody>
        </p:sp>
        <p:sp>
          <p:nvSpPr>
            <p:cNvPr id="30" name="Звезда: 7 точек 29">
              <a:extLst>
                <a:ext uri="{FF2B5EF4-FFF2-40B4-BE49-F238E27FC236}">
                  <a16:creationId xmlns:a16="http://schemas.microsoft.com/office/drawing/2014/main" id="{537810A9-130E-A9BE-5F9C-2242B99FD40D}"/>
                </a:ext>
              </a:extLst>
            </p:cNvPr>
            <p:cNvSpPr/>
            <p:nvPr/>
          </p:nvSpPr>
          <p:spPr>
            <a:xfrm>
              <a:off x="723119" y="16172364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Звезда: 7 точек 32">
              <a:extLst>
                <a:ext uri="{FF2B5EF4-FFF2-40B4-BE49-F238E27FC236}">
                  <a16:creationId xmlns:a16="http://schemas.microsoft.com/office/drawing/2014/main" id="{E9BAC8F7-3BED-0BEF-F47B-655E51F2BEDA}"/>
                </a:ext>
              </a:extLst>
            </p:cNvPr>
            <p:cNvSpPr/>
            <p:nvPr/>
          </p:nvSpPr>
          <p:spPr>
            <a:xfrm>
              <a:off x="699471" y="18378154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Звезда: 7 точек 35">
              <a:extLst>
                <a:ext uri="{FF2B5EF4-FFF2-40B4-BE49-F238E27FC236}">
                  <a16:creationId xmlns:a16="http://schemas.microsoft.com/office/drawing/2014/main" id="{4A2CCD12-4B15-7CB8-27E3-A0900ABAC3AC}"/>
                </a:ext>
              </a:extLst>
            </p:cNvPr>
            <p:cNvSpPr/>
            <p:nvPr/>
          </p:nvSpPr>
          <p:spPr>
            <a:xfrm>
              <a:off x="699471" y="20220141"/>
              <a:ext cx="377646" cy="377646"/>
            </a:xfrm>
            <a:prstGeom prst="star7">
              <a:avLst/>
            </a:prstGeom>
            <a:solidFill>
              <a:srgbClr val="38572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E1B65336-133A-3F13-DC51-6CA9AD3D9F24}"/>
                </a:ext>
              </a:extLst>
            </p:cNvPr>
            <p:cNvCxnSpPr/>
            <p:nvPr/>
          </p:nvCxnSpPr>
          <p:spPr>
            <a:xfrm>
              <a:off x="742950" y="15892537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A45E3A04-8E9C-6B64-2AF6-FD6B235FB50B}"/>
                </a:ext>
              </a:extLst>
            </p:cNvPr>
            <p:cNvCxnSpPr/>
            <p:nvPr/>
          </p:nvCxnSpPr>
          <p:spPr>
            <a:xfrm>
              <a:off x="750971" y="1816249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56ED26DB-A3DF-7104-1407-CCF2B4D1774E}"/>
                </a:ext>
              </a:extLst>
            </p:cNvPr>
            <p:cNvCxnSpPr/>
            <p:nvPr/>
          </p:nvCxnSpPr>
          <p:spPr>
            <a:xfrm>
              <a:off x="750971" y="19919106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Группа 39">
              <a:extLst>
                <a:ext uri="{FF2B5EF4-FFF2-40B4-BE49-F238E27FC236}">
                  <a16:creationId xmlns:a16="http://schemas.microsoft.com/office/drawing/2014/main" id="{AA949AB8-26E2-AAE6-F2ED-23006DAEDB51}"/>
                </a:ext>
              </a:extLst>
            </p:cNvPr>
            <p:cNvGrpSpPr/>
            <p:nvPr/>
          </p:nvGrpSpPr>
          <p:grpSpPr>
            <a:xfrm>
              <a:off x="750971" y="21413655"/>
              <a:ext cx="12269788" cy="784830"/>
              <a:chOff x="304800" y="1466443"/>
              <a:chExt cx="7286517" cy="784830"/>
            </a:xfrm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0C6193F-93B1-9C2B-AE02-6C336423C8BA}"/>
                  </a:ext>
                </a:extLst>
              </p:cNvPr>
              <p:cNvSpPr txBox="1"/>
              <p:nvPr/>
            </p:nvSpPr>
            <p:spPr>
              <a:xfrm>
                <a:off x="406400" y="1466443"/>
                <a:ext cx="7184917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4500" b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ОБРАЗОВАТЕЛЬНЫЕ МЕРОПРИЯТИЯ:</a:t>
                </a:r>
                <a:endParaRPr lang="ru-RU" sz="4500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42" name="Прямая соединительная линия 41">
                <a:extLst>
                  <a:ext uri="{FF2B5EF4-FFF2-40B4-BE49-F238E27FC236}">
                    <a16:creationId xmlns:a16="http://schemas.microsoft.com/office/drawing/2014/main" id="{3A89488A-33B9-F468-F18B-D217A9EFBA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00" y="1485493"/>
                <a:ext cx="0" cy="687795"/>
              </a:xfrm>
              <a:prstGeom prst="line">
                <a:avLst/>
              </a:prstGeom>
              <a:ln w="101600">
                <a:solidFill>
                  <a:srgbClr val="7030A0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1A787898-F586-496D-914C-58A6B2D77F21}"/>
                </a:ext>
              </a:extLst>
            </p:cNvPr>
            <p:cNvCxnSpPr/>
            <p:nvPr/>
          </p:nvCxnSpPr>
          <p:spPr>
            <a:xfrm>
              <a:off x="742950" y="2128012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45B6F04-F62A-CA17-1E4A-0A898758CDC2}"/>
                </a:ext>
              </a:extLst>
            </p:cNvPr>
            <p:cNvSpPr txBox="1"/>
            <p:nvPr/>
          </p:nvSpPr>
          <p:spPr>
            <a:xfrm>
              <a:off x="1136918" y="22200659"/>
              <a:ext cx="10796336" cy="63709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Конспект педагогического совета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Фаизова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С.Ю.</a:t>
              </a:r>
            </a:p>
            <a:p>
              <a:endPara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Семинар-практикум для специалистов ОУ «Профилактика суицидов от А до Я» (16 ч.)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Кислицина И.Ю., </a:t>
              </a:r>
              <a:r>
                <a:rPr lang="ru-RU" sz="3200" i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Фаизова</a:t>
              </a:r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С.Ю.</a:t>
              </a:r>
            </a:p>
            <a:p>
              <a:endPara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Родительское собрание по первичной профилактике суицида «Обратить внимание… Предупредить»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</a:t>
              </a:r>
              <a:r>
                <a:rPr lang="ru-RU" sz="3200" i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Фаизова</a:t>
              </a:r>
              <a:r>
                <a:rPr lang="ru-RU" sz="3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С.Ю.</a:t>
              </a:r>
            </a:p>
            <a:p>
              <a:endPara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3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Семинар «Как общаться с агрессивным ребенком»</a:t>
              </a:r>
            </a:p>
            <a:p>
              <a:r>
                <a:rPr lang="ru-RU" sz="3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Контактное лицо: Подгорная Е.Н.</a:t>
              </a:r>
              <a:endPara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Звезда: 7 точек 45">
              <a:extLst>
                <a:ext uri="{FF2B5EF4-FFF2-40B4-BE49-F238E27FC236}">
                  <a16:creationId xmlns:a16="http://schemas.microsoft.com/office/drawing/2014/main" id="{27B11E79-45A8-2D4A-E78C-8439DE4D40B6}"/>
                </a:ext>
              </a:extLst>
            </p:cNvPr>
            <p:cNvSpPr/>
            <p:nvPr/>
          </p:nvSpPr>
          <p:spPr>
            <a:xfrm>
              <a:off x="699471" y="22343014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Звезда: 7 точек 46">
              <a:extLst>
                <a:ext uri="{FF2B5EF4-FFF2-40B4-BE49-F238E27FC236}">
                  <a16:creationId xmlns:a16="http://schemas.microsoft.com/office/drawing/2014/main" id="{9C113414-36EA-61CF-7060-6F92E9B04CAE}"/>
                </a:ext>
              </a:extLst>
            </p:cNvPr>
            <p:cNvSpPr/>
            <p:nvPr/>
          </p:nvSpPr>
          <p:spPr>
            <a:xfrm>
              <a:off x="706712" y="23754889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Звезда: 7 точек 47">
              <a:extLst>
                <a:ext uri="{FF2B5EF4-FFF2-40B4-BE49-F238E27FC236}">
                  <a16:creationId xmlns:a16="http://schemas.microsoft.com/office/drawing/2014/main" id="{B950D27C-5FBE-AB17-2B8C-1880BA8C244E}"/>
                </a:ext>
              </a:extLst>
            </p:cNvPr>
            <p:cNvSpPr/>
            <p:nvPr/>
          </p:nvSpPr>
          <p:spPr>
            <a:xfrm>
              <a:off x="742950" y="25560034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Звезда: 7 точек 48">
              <a:extLst>
                <a:ext uri="{FF2B5EF4-FFF2-40B4-BE49-F238E27FC236}">
                  <a16:creationId xmlns:a16="http://schemas.microsoft.com/office/drawing/2014/main" id="{E2768126-966F-216F-14C3-D21A7C96F2BA}"/>
                </a:ext>
              </a:extLst>
            </p:cNvPr>
            <p:cNvSpPr/>
            <p:nvPr/>
          </p:nvSpPr>
          <p:spPr>
            <a:xfrm>
              <a:off x="699471" y="27494084"/>
              <a:ext cx="377646" cy="377646"/>
            </a:xfrm>
            <a:prstGeom prst="star7">
              <a:avLst/>
            </a:prstGeom>
            <a:solidFill>
              <a:srgbClr val="7030A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50" name="Прямая соединительная линия 49">
              <a:extLst>
                <a:ext uri="{FF2B5EF4-FFF2-40B4-BE49-F238E27FC236}">
                  <a16:creationId xmlns:a16="http://schemas.microsoft.com/office/drawing/2014/main" id="{E7750E32-18F5-4FB5-E7CA-F2C365D7CA7F}"/>
                </a:ext>
              </a:extLst>
            </p:cNvPr>
            <p:cNvCxnSpPr/>
            <p:nvPr/>
          </p:nvCxnSpPr>
          <p:spPr>
            <a:xfrm>
              <a:off x="693737" y="23453830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>
              <a:extLst>
                <a:ext uri="{FF2B5EF4-FFF2-40B4-BE49-F238E27FC236}">
                  <a16:creationId xmlns:a16="http://schemas.microsoft.com/office/drawing/2014/main" id="{5E531639-EE30-1402-A352-756727D58312}"/>
                </a:ext>
              </a:extLst>
            </p:cNvPr>
            <p:cNvCxnSpPr/>
            <p:nvPr/>
          </p:nvCxnSpPr>
          <p:spPr>
            <a:xfrm>
              <a:off x="750971" y="2536235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>
              <a:extLst>
                <a:ext uri="{FF2B5EF4-FFF2-40B4-BE49-F238E27FC236}">
                  <a16:creationId xmlns:a16="http://schemas.microsoft.com/office/drawing/2014/main" id="{75232461-1C6E-897A-C6B0-5A0CA4152108}"/>
                </a:ext>
              </a:extLst>
            </p:cNvPr>
            <p:cNvCxnSpPr/>
            <p:nvPr/>
          </p:nvCxnSpPr>
          <p:spPr>
            <a:xfrm>
              <a:off x="693737" y="27271365"/>
              <a:ext cx="20212050" cy="0"/>
            </a:xfrm>
            <a:prstGeom prst="line">
              <a:avLst/>
            </a:prstGeom>
            <a:ln w="31750" cap="rnd">
              <a:solidFill>
                <a:schemeClr val="bg2">
                  <a:lumMod val="25000"/>
                  <a:alpha val="8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2652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208</TotalTime>
  <Words>1917</Words>
  <Application>Microsoft Office PowerPoint</Application>
  <PresentationFormat>Произвольный</PresentationFormat>
  <Paragraphs>334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Мерзликина Ольга Александровна</dc:creator>
  <cp:lastModifiedBy>Анфилофьева Елена Анатольевна</cp:lastModifiedBy>
  <cp:revision>32</cp:revision>
  <cp:lastPrinted>2023-01-31T09:28:29Z</cp:lastPrinted>
  <dcterms:created xsi:type="dcterms:W3CDTF">2023-01-31T08:38:52Z</dcterms:created>
  <dcterms:modified xsi:type="dcterms:W3CDTF">2023-02-01T07:09:09Z</dcterms:modified>
</cp:coreProperties>
</file>